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8" r:id="rId2"/>
    <p:sldId id="720" r:id="rId3"/>
    <p:sldId id="634" r:id="rId4"/>
    <p:sldId id="714" r:id="rId5"/>
    <p:sldId id="715" r:id="rId6"/>
    <p:sldId id="716" r:id="rId7"/>
    <p:sldId id="717" r:id="rId8"/>
    <p:sldId id="718" r:id="rId9"/>
    <p:sldId id="719" r:id="rId10"/>
    <p:sldId id="721" r:id="rId11"/>
    <p:sldId id="722" r:id="rId12"/>
    <p:sldId id="723" r:id="rId13"/>
    <p:sldId id="725" r:id="rId14"/>
    <p:sldId id="726" r:id="rId15"/>
    <p:sldId id="727" r:id="rId16"/>
    <p:sldId id="728" r:id="rId17"/>
    <p:sldId id="729" r:id="rId18"/>
    <p:sldId id="732" r:id="rId19"/>
    <p:sldId id="731" r:id="rId20"/>
    <p:sldId id="730" r:id="rId21"/>
    <p:sldId id="733" r:id="rId22"/>
    <p:sldId id="734" r:id="rId23"/>
    <p:sldId id="735" r:id="rId24"/>
  </p:sldIdLst>
  <p:sldSz cx="12192000" cy="6858000"/>
  <p:notesSz cx="6802438" cy="99345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kaize@joyfun.kr" initials="e" lastIdx="1" clrIdx="0">
    <p:extLst>
      <p:ext uri="{19B8F6BF-5375-455C-9EA6-DF929625EA0E}">
        <p15:presenceInfo xmlns:p15="http://schemas.microsoft.com/office/powerpoint/2012/main" userId="3ca04a323543e3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1"/>
    <a:srgbClr val="1E2630"/>
    <a:srgbClr val="4A4A4A"/>
    <a:srgbClr val="1D191A"/>
    <a:srgbClr val="17121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95" autoAdjust="0"/>
  </p:normalViewPr>
  <p:slideViewPr>
    <p:cSldViewPr snapToGrid="0">
      <p:cViewPr varScale="1">
        <p:scale>
          <a:sx n="76" d="100"/>
          <a:sy n="76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3141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86921C-F2C2-450F-8CE0-097405885515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9475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244" y="4781014"/>
            <a:ext cx="5441950" cy="39117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3141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FC146-0722-414D-86ED-1578BBD5C1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991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CA6D4-DCCA-4949-BEF9-A9086E06B1B7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503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66971-119A-4B55-B1BD-4ED7BC2CB7AD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133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013F-155C-4FB3-BB21-5694D54F303C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90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F7E5B-C91D-4597-BEFF-9800146C1221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3875" y="277812"/>
            <a:ext cx="2743200" cy="365125"/>
          </a:xfrm>
          <a:noFill/>
        </p:spPr>
        <p:txBody>
          <a:bodyPr/>
          <a:lstStyle>
            <a:lvl1pPr>
              <a:defRPr sz="1800" b="1">
                <a:solidFill>
                  <a:srgbClr val="002060"/>
                </a:solidFill>
                <a:latin typeface="Arial Black" panose="020B0A04020102020204" pitchFamily="34" charset="0"/>
              </a:defRPr>
            </a:lvl1pPr>
          </a:lstStyle>
          <a:p>
            <a:fld id="{A8E1BB39-725C-444B-809E-4195226188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461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D920-41EA-4F3C-8E8F-FEA349AAB147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873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042B-7BDF-4830-89D6-670CE07C1E8E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42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A9E2-35E4-4EDD-9837-0188A1C6243B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019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C3772-1156-4FD3-9C57-CAC38F3F251F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234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4680-55FD-459C-ABDD-810709295308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304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CE32-9CBE-4BE6-B2B4-151BB3755E13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706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8A116-4660-43B5-9031-34FF0BE3E69D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772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BE7E1-A688-4E59-BC0B-0B62CA53C8B4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225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microsoft.com/office/2007/relationships/hdphoto" Target="../media/hdphoto3.wdp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2.png"/><Relationship Id="rId10" Type="http://schemas.microsoft.com/office/2007/relationships/hdphoto" Target="../media/hdphoto3.wdp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HFzeDGnLG8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33.png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2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33.png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23.png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3000" r="-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8"/>
          <a:stretch/>
        </p:blipFill>
        <p:spPr>
          <a:xfrm>
            <a:off x="319043253" y="-1"/>
            <a:ext cx="12192000" cy="685800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248747" y="873985"/>
            <a:ext cx="9694506" cy="1107996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6600" b="1" dirty="0" err="1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JoyRun</a:t>
            </a:r>
            <a:endParaRPr lang="ko-KR" altLang="en-US" sz="6600" b="1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761444" y="5234150"/>
            <a:ext cx="2410125" cy="276999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JOYFUN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761444" y="5511149"/>
            <a:ext cx="2410125" cy="276999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2020.07.17   V 1.01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508275" y="5788148"/>
            <a:ext cx="2663296" cy="461665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Created by </a:t>
            </a:r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문상윤</a:t>
            </a:r>
            <a:endPara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[</a:t>
            </a:r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기업부설연구소</a:t>
            </a:r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]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48747" y="2416551"/>
            <a:ext cx="96945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40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- </a:t>
            </a:r>
            <a:r>
              <a:rPr lang="ko-KR" altLang="en-US" sz="40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미니게임 </a:t>
            </a:r>
            <a:r>
              <a:rPr lang="en-US" altLang="ko-KR" sz="40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-</a:t>
            </a:r>
            <a:endParaRPr lang="ko-KR" altLang="en-US" sz="40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Flowchart: Process 8"/>
          <p:cNvSpPr/>
          <p:nvPr/>
        </p:nvSpPr>
        <p:spPr>
          <a:xfrm>
            <a:off x="1719073" y="716396"/>
            <a:ext cx="8763436" cy="60844"/>
          </a:xfrm>
          <a:prstGeom prst="flowChartProcess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Flowchart: Process 11"/>
          <p:cNvSpPr/>
          <p:nvPr/>
        </p:nvSpPr>
        <p:spPr>
          <a:xfrm>
            <a:off x="1714282" y="2062846"/>
            <a:ext cx="8763436" cy="60844"/>
          </a:xfrm>
          <a:prstGeom prst="flowChartProcess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289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0">
            <a:extLst>
              <a:ext uri="{FF2B5EF4-FFF2-40B4-BE49-F238E27FC236}">
                <a16:creationId xmlns:a16="http://schemas.microsoft.com/office/drawing/2014/main" id="{8F3030E2-8EAA-4572-B6F9-952E3E4F80EA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6" name="Freeform 41">
              <a:extLst>
                <a:ext uri="{FF2B5EF4-FFF2-40B4-BE49-F238E27FC236}">
                  <a16:creationId xmlns:a16="http://schemas.microsoft.com/office/drawing/2014/main" id="{F1DB5A59-5E06-49DF-A4F6-6C873D0DE7E9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7" name="Group 42">
              <a:extLst>
                <a:ext uri="{FF2B5EF4-FFF2-40B4-BE49-F238E27FC236}">
                  <a16:creationId xmlns:a16="http://schemas.microsoft.com/office/drawing/2014/main" id="{FA4ADA6F-CA1E-425B-B350-4A752DA10249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8" name="Rectangle 43">
                <a:extLst>
                  <a:ext uri="{FF2B5EF4-FFF2-40B4-BE49-F238E27FC236}">
                    <a16:creationId xmlns:a16="http://schemas.microsoft.com/office/drawing/2014/main" id="{AD552B6F-AE09-4498-AAC6-3DDEE00758E1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 dirty="0">
                    <a:solidFill>
                      <a:srgbClr val="FFFF00"/>
                    </a:solidFill>
                  </a:rPr>
                  <a:t>    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 결과 화면</a:t>
                </a:r>
              </a:p>
            </p:txBody>
          </p:sp>
          <p:sp>
            <p:nvSpPr>
              <p:cNvPr id="9" name="Flowchart: Off-page Connector 44">
                <a:extLst>
                  <a:ext uri="{FF2B5EF4-FFF2-40B4-BE49-F238E27FC236}">
                    <a16:creationId xmlns:a16="http://schemas.microsoft.com/office/drawing/2014/main" id="{6CECF545-D984-4BFB-AD96-378C487A5EDE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F31537-57FD-4EB2-BABC-48813D001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B7937C1D-5236-423D-8FCD-311127C1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" y="1104171"/>
            <a:ext cx="4205009" cy="2389137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6136D6F-4830-471C-9029-8133259357AB}"/>
              </a:ext>
            </a:extLst>
          </p:cNvPr>
          <p:cNvSpPr/>
          <p:nvPr/>
        </p:nvSpPr>
        <p:spPr>
          <a:xfrm>
            <a:off x="622176" y="3758211"/>
            <a:ext cx="1143463" cy="2317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바닥 스크린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BE82503-8E01-4BBB-903E-B2F8E9E8EEA7}"/>
              </a:ext>
            </a:extLst>
          </p:cNvPr>
          <p:cNvSpPr/>
          <p:nvPr/>
        </p:nvSpPr>
        <p:spPr>
          <a:xfrm>
            <a:off x="628806" y="874660"/>
            <a:ext cx="1143463" cy="2317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전면 스크린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292206A-C739-4E50-8013-75E397BED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6" y="3973397"/>
            <a:ext cx="4205009" cy="2382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62AF190F-954F-41B8-B785-D7372A060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517" y="3991141"/>
            <a:ext cx="2972054" cy="19173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C0406BC0-7FF8-4161-9DF8-95F120AD3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89" y="4003673"/>
            <a:ext cx="4122682" cy="5310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63527C-8960-4171-8FAA-0F4B9CA63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51" y="2875543"/>
            <a:ext cx="2352675" cy="485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9A9F1A-3B38-4FA2-BC4F-0FB288307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51" y="1278601"/>
            <a:ext cx="2352675" cy="1638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DC389A-7883-4351-8E9F-6741BA02F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6721" y="1258077"/>
            <a:ext cx="1678679" cy="2170923"/>
          </a:xfrm>
          <a:prstGeom prst="rect">
            <a:avLst/>
          </a:prstGeom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1C2515C-A93C-4AFE-9CAE-46DDA5DDD6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08770"/>
              </p:ext>
            </p:extLst>
          </p:nvPr>
        </p:nvGraphicFramePr>
        <p:xfrm>
          <a:off x="5150840" y="1100722"/>
          <a:ext cx="6692368" cy="5090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1776">
                  <a:extLst>
                    <a:ext uri="{9D8B030D-6E8A-4147-A177-3AD203B41FA5}">
                      <a16:colId xmlns:a16="http://schemas.microsoft.com/office/drawing/2014/main" val="3603751452"/>
                    </a:ext>
                  </a:extLst>
                </a:gridCol>
                <a:gridCol w="1326998">
                  <a:extLst>
                    <a:ext uri="{9D8B030D-6E8A-4147-A177-3AD203B41FA5}">
                      <a16:colId xmlns:a16="http://schemas.microsoft.com/office/drawing/2014/main" val="2609718321"/>
                    </a:ext>
                  </a:extLst>
                </a:gridCol>
                <a:gridCol w="3070915">
                  <a:extLst>
                    <a:ext uri="{9D8B030D-6E8A-4147-A177-3AD203B41FA5}">
                      <a16:colId xmlns:a16="http://schemas.microsoft.com/office/drawing/2014/main" val="1667504126"/>
                    </a:ext>
                  </a:extLst>
                </a:gridCol>
                <a:gridCol w="1772679">
                  <a:extLst>
                    <a:ext uri="{9D8B030D-6E8A-4147-A177-3AD203B41FA5}">
                      <a16:colId xmlns:a16="http://schemas.microsoft.com/office/drawing/2014/main" val="1806240342"/>
                    </a:ext>
                  </a:extLst>
                </a:gridCol>
              </a:tblGrid>
              <a:tr h="137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43679"/>
                  </a:ext>
                </a:extLst>
              </a:tr>
              <a:tr h="122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랭킹 표시 영역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랭킹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표시되는 영역이다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209726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랭킹 구분 표시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랭킹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의 상단 영역에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순위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포인트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점수</a:t>
                      </a:r>
                      <a:r>
                        <a:rPr lang="en-US" altLang="ko-KR" sz="1000" dirty="0"/>
                        <a:t>)’</a:t>
                      </a:r>
                      <a:r>
                        <a:rPr lang="ko-KR" altLang="en-US" sz="1000" dirty="0"/>
                        <a:t>가 표시된다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77637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순위 표시 영역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미니게임에 참여한 사용자들의 순위를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위에서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위까지 보여준다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상하 스크롤이 되는 것을 보여주기 위하여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4894945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랭킹 템플릿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순위 표시 영역에 테이블 뷰</a:t>
                      </a:r>
                      <a:r>
                        <a:rPr lang="en-US" altLang="ko-KR" sz="1000" dirty="0"/>
                        <a:t>(Table View)</a:t>
                      </a:r>
                      <a:r>
                        <a:rPr lang="ko-KR" altLang="en-US" sz="1000" dirty="0"/>
                        <a:t> 형식으로 노출되는 템플릿을 말한다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테이블 </a:t>
                      </a:r>
                      <a:r>
                        <a:rPr lang="ko-KR" altLang="en-US" sz="1000" dirty="0" err="1"/>
                        <a:t>뷰란</a:t>
                      </a:r>
                      <a:r>
                        <a:rPr lang="ko-KR" altLang="en-US" sz="1000" dirty="0"/>
                        <a:t> 좌측의 예시처럼 순위가 표시되는 영역에 리스트업 형식으로 </a:t>
                      </a:r>
                      <a:r>
                        <a:rPr lang="ko-KR" altLang="en-US" sz="1000" dirty="0" err="1"/>
                        <a:t>목록화하여</a:t>
                      </a:r>
                      <a:r>
                        <a:rPr lang="ko-KR" altLang="en-US" sz="1000" dirty="0"/>
                        <a:t> 보여주는 것을 말한다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랭킹 템플릿에는 순위와 점수가 표시되며 사용자 아이콘은 표시되지 않는다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순위 표시 상단 영역에 사용자의 닉네임이 표시된다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사용자의 닉네임은 조이 피트니스 구글 로그인 시 마이 페이지에서 설정한 닉네임을 가져온다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761626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내 순위 표시 영역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현재 사용자의 랭킹 정보가 표시된다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랭킹 템플릿은 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번과 동일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6199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2704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66670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8891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1814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894201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461EB2A-35F8-4981-87EE-300649418F70}"/>
              </a:ext>
            </a:extLst>
          </p:cNvPr>
          <p:cNvSpPr/>
          <p:nvPr/>
        </p:nvSpPr>
        <p:spPr>
          <a:xfrm>
            <a:off x="666089" y="1277388"/>
            <a:ext cx="2450632" cy="2129018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D59D286-5964-47F8-81A9-ABCCE85F57AE}"/>
              </a:ext>
            </a:extLst>
          </p:cNvPr>
          <p:cNvSpPr/>
          <p:nvPr/>
        </p:nvSpPr>
        <p:spPr>
          <a:xfrm>
            <a:off x="573721" y="1145722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A4CF88F-25FE-4B5E-930E-BF78316A6E35}"/>
              </a:ext>
            </a:extLst>
          </p:cNvPr>
          <p:cNvSpPr/>
          <p:nvPr/>
        </p:nvSpPr>
        <p:spPr>
          <a:xfrm>
            <a:off x="872455" y="1254794"/>
            <a:ext cx="2186171" cy="194818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44D6839-7F3D-4D9B-9581-FB4FA351757E}"/>
              </a:ext>
            </a:extLst>
          </p:cNvPr>
          <p:cNvSpPr/>
          <p:nvPr/>
        </p:nvSpPr>
        <p:spPr>
          <a:xfrm>
            <a:off x="2975123" y="1103202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8F9D34-3DDE-40A6-9B8A-F2A7E72E6F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049" y="1478675"/>
            <a:ext cx="2265821" cy="107791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0617728-6C7F-4592-96FC-C7458ACA5EB1}"/>
              </a:ext>
            </a:extLst>
          </p:cNvPr>
          <p:cNvSpPr/>
          <p:nvPr/>
        </p:nvSpPr>
        <p:spPr>
          <a:xfrm>
            <a:off x="705951" y="1479889"/>
            <a:ext cx="2352675" cy="1413412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D81B979-F825-4CC2-8FDE-F8FDEFA1DD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853" y="1774971"/>
            <a:ext cx="2265821" cy="15472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41AC4F0-858E-4514-9530-99E69AAAB7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853" y="1485032"/>
            <a:ext cx="317025" cy="27698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7B0CBEE-F1FC-4036-9BFB-62E148504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95" y="1796471"/>
            <a:ext cx="317025" cy="27698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518B4C9-3CFD-40E0-9E0B-D344A0186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853" y="2388892"/>
            <a:ext cx="2265821" cy="15472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D640046-7D85-46B5-B909-A949C7D160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95" y="2410392"/>
            <a:ext cx="317025" cy="27698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CCAD310-9DBF-4523-A676-C190EE3F4F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819" y="2081762"/>
            <a:ext cx="2265821" cy="15472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C41F67B-AC7A-4EA5-A821-D406341D34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261" y="2103262"/>
            <a:ext cx="317025" cy="27698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A8372C8-F9BA-4FF2-9958-329B4419E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819" y="2694790"/>
            <a:ext cx="2265821" cy="1242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671B314-8AED-4877-BC91-12D8C6EF3A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261" y="2716290"/>
            <a:ext cx="317025" cy="186274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C351BF9-99EA-452F-B816-82DB481420CE}"/>
              </a:ext>
            </a:extLst>
          </p:cNvPr>
          <p:cNvSpPr/>
          <p:nvPr/>
        </p:nvSpPr>
        <p:spPr>
          <a:xfrm>
            <a:off x="681758" y="1364851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11CE39F-FA0D-4B73-AAB0-C42066274198}"/>
              </a:ext>
            </a:extLst>
          </p:cNvPr>
          <p:cNvSpPr/>
          <p:nvPr/>
        </p:nvSpPr>
        <p:spPr>
          <a:xfrm>
            <a:off x="725158" y="2081994"/>
            <a:ext cx="2352675" cy="342313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69499F1-F5D2-4B1F-B928-FD9564DF1B1D}"/>
              </a:ext>
            </a:extLst>
          </p:cNvPr>
          <p:cNvSpPr/>
          <p:nvPr/>
        </p:nvSpPr>
        <p:spPr>
          <a:xfrm>
            <a:off x="1802442" y="1927687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7A89A75-5BFF-462E-B1C3-C003C9198E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853" y="3037056"/>
            <a:ext cx="2265821" cy="15472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0C9CC17-36E8-44AD-8C66-390831E534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95" y="3058556"/>
            <a:ext cx="317025" cy="27698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73E0535-ADB7-479A-9D60-A33172AAA9E5}"/>
              </a:ext>
            </a:extLst>
          </p:cNvPr>
          <p:cNvSpPr/>
          <p:nvPr/>
        </p:nvSpPr>
        <p:spPr>
          <a:xfrm>
            <a:off x="715068" y="2930646"/>
            <a:ext cx="2352675" cy="404895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3A10DBB-0126-4830-AB35-6DDE35D4D161}"/>
              </a:ext>
            </a:extLst>
          </p:cNvPr>
          <p:cNvSpPr/>
          <p:nvPr/>
        </p:nvSpPr>
        <p:spPr>
          <a:xfrm>
            <a:off x="2117094" y="2784855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9662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F15499-F847-4B7C-A35E-36B9FCBA7FA5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0000"/>
            <a:r>
              <a:rPr lang="ko-KR" altLang="en-US" sz="6000" b="1" dirty="0" err="1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조이런</a:t>
            </a:r>
            <a:r>
              <a:rPr lang="ko-KR" altLang="en-US" sz="6000" b="1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리소스</a:t>
            </a:r>
            <a:endParaRPr lang="en-US" altLang="ko-KR" sz="6000" b="1" dirty="0">
              <a:solidFill>
                <a:srgbClr val="00206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B7101805-5FFB-4477-8F97-DABD1B39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b="1" smtClean="0">
                <a:solidFill>
                  <a:schemeClr val="bg1"/>
                </a:solidFill>
              </a:rPr>
              <a:t>11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097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0">
            <a:extLst>
              <a:ext uri="{FF2B5EF4-FFF2-40B4-BE49-F238E27FC236}">
                <a16:creationId xmlns:a16="http://schemas.microsoft.com/office/drawing/2014/main" id="{8F3030E2-8EAA-4572-B6F9-952E3E4F80EA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6" name="Freeform 41">
              <a:extLst>
                <a:ext uri="{FF2B5EF4-FFF2-40B4-BE49-F238E27FC236}">
                  <a16:creationId xmlns:a16="http://schemas.microsoft.com/office/drawing/2014/main" id="{F1DB5A59-5E06-49DF-A4F6-6C873D0DE7E9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7" name="Group 42">
              <a:extLst>
                <a:ext uri="{FF2B5EF4-FFF2-40B4-BE49-F238E27FC236}">
                  <a16:creationId xmlns:a16="http://schemas.microsoft.com/office/drawing/2014/main" id="{FA4ADA6F-CA1E-425B-B350-4A752DA10249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8" name="Rectangle 43">
                <a:extLst>
                  <a:ext uri="{FF2B5EF4-FFF2-40B4-BE49-F238E27FC236}">
                    <a16:creationId xmlns:a16="http://schemas.microsoft.com/office/drawing/2014/main" id="{AD552B6F-AE09-4498-AAC6-3DDEE00758E1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 dirty="0">
                    <a:solidFill>
                      <a:srgbClr val="FFFF00"/>
                    </a:solidFill>
                  </a:rPr>
                  <a:t>    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 </a:t>
                </a:r>
                <a:r>
                  <a:rPr lang="ko-KR" altLang="en-US" sz="1600" dirty="0" err="1">
                    <a:solidFill>
                      <a:srgbClr val="FFFF00"/>
                    </a:solidFill>
                  </a:rPr>
                  <a:t>조이런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 리소스</a:t>
                </a:r>
              </a:p>
            </p:txBody>
          </p:sp>
          <p:sp>
            <p:nvSpPr>
              <p:cNvPr id="9" name="Flowchart: Off-page Connector 44">
                <a:extLst>
                  <a:ext uri="{FF2B5EF4-FFF2-40B4-BE49-F238E27FC236}">
                    <a16:creationId xmlns:a16="http://schemas.microsoft.com/office/drawing/2014/main" id="{6CECF545-D984-4BFB-AD96-378C487A5EDE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F31537-57FD-4EB2-BABC-48813D001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B7937C1D-5236-423D-8FCD-311127C1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" y="1104171"/>
            <a:ext cx="4205009" cy="2389137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6136D6F-4830-471C-9029-8133259357AB}"/>
              </a:ext>
            </a:extLst>
          </p:cNvPr>
          <p:cNvSpPr/>
          <p:nvPr/>
        </p:nvSpPr>
        <p:spPr>
          <a:xfrm>
            <a:off x="622176" y="3758211"/>
            <a:ext cx="1143463" cy="2317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바닥 스크린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BE82503-8E01-4BBB-903E-B2F8E9E8EEA7}"/>
              </a:ext>
            </a:extLst>
          </p:cNvPr>
          <p:cNvSpPr/>
          <p:nvPr/>
        </p:nvSpPr>
        <p:spPr>
          <a:xfrm>
            <a:off x="628806" y="874660"/>
            <a:ext cx="1143463" cy="2317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전면 스크린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292206A-C739-4E50-8013-75E397BED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6" y="3973397"/>
            <a:ext cx="4205009" cy="2382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62AF190F-954F-41B8-B785-D7372A060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517" y="3991141"/>
            <a:ext cx="2972054" cy="19173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C0406BC0-7FF8-4161-9DF8-95F120AD3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89" y="4003673"/>
            <a:ext cx="4122682" cy="531004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1229610-73FB-4499-9956-050C82DBF50B}"/>
              </a:ext>
            </a:extLst>
          </p:cNvPr>
          <p:cNvSpPr/>
          <p:nvPr/>
        </p:nvSpPr>
        <p:spPr>
          <a:xfrm>
            <a:off x="812053" y="5036360"/>
            <a:ext cx="3828220" cy="13321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C75CF5-E0B5-46AC-87C1-998B961B9137}"/>
              </a:ext>
            </a:extLst>
          </p:cNvPr>
          <p:cNvSpPr/>
          <p:nvPr/>
        </p:nvSpPr>
        <p:spPr>
          <a:xfrm>
            <a:off x="622177" y="5035912"/>
            <a:ext cx="1332458" cy="13329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6EF6A5D-4511-4486-817E-981B16EACBB5}"/>
              </a:ext>
            </a:extLst>
          </p:cNvPr>
          <p:cNvSpPr/>
          <p:nvPr/>
        </p:nvSpPr>
        <p:spPr>
          <a:xfrm>
            <a:off x="3439486" y="5035128"/>
            <a:ext cx="1400958" cy="13329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D440E80-562A-4AE1-A9BA-1C9B5E903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06" y="3986560"/>
            <a:ext cx="4205009" cy="104303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9A5C0D9C-998E-4E0A-88D0-44656EA2C7C1}"/>
              </a:ext>
            </a:extLst>
          </p:cNvPr>
          <p:cNvSpPr/>
          <p:nvPr/>
        </p:nvSpPr>
        <p:spPr>
          <a:xfrm>
            <a:off x="3762329" y="4002359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Life</a:t>
            </a:r>
            <a:endParaRPr lang="ko-KR" altLang="en-US" sz="12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BED9A31-CD61-454A-818C-012C9BB68590}"/>
              </a:ext>
            </a:extLst>
          </p:cNvPr>
          <p:cNvSpPr/>
          <p:nvPr/>
        </p:nvSpPr>
        <p:spPr>
          <a:xfrm>
            <a:off x="2116121" y="3996909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진행 시간</a:t>
            </a:r>
            <a:endParaRPr lang="ko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53E0907-5260-475C-85E0-F58BEC8F30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04" b="24906"/>
          <a:stretch/>
        </p:blipFill>
        <p:spPr>
          <a:xfrm>
            <a:off x="628806" y="1118909"/>
            <a:ext cx="4182487" cy="235956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50C38D5-F3E7-42CD-A998-80BF5C4F1063}"/>
              </a:ext>
            </a:extLst>
          </p:cNvPr>
          <p:cNvSpPr txBox="1"/>
          <p:nvPr/>
        </p:nvSpPr>
        <p:spPr>
          <a:xfrm>
            <a:off x="4968853" y="1119797"/>
            <a:ext cx="6524638" cy="690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highlight>
                  <a:srgbClr val="00FF00"/>
                </a:highlight>
              </a:rPr>
              <a:t>컨셉 </a:t>
            </a:r>
            <a:r>
              <a:rPr lang="en-US" altLang="ko-KR" sz="1200" dirty="0">
                <a:highlight>
                  <a:srgbClr val="00FF00"/>
                </a:highlight>
              </a:rPr>
              <a:t>: </a:t>
            </a:r>
            <a:r>
              <a:rPr lang="ko-KR" altLang="en-US" sz="1200" dirty="0">
                <a:highlight>
                  <a:srgbClr val="00FF00"/>
                </a:highlight>
              </a:rPr>
              <a:t>끝나지 않는 육상 트랙</a:t>
            </a:r>
            <a:endParaRPr lang="en-US" altLang="ko-KR" sz="1200" dirty="0">
              <a:highlight>
                <a:srgbClr val="00FF00"/>
              </a:highlight>
            </a:endParaRPr>
          </a:p>
          <a:p>
            <a:pPr marL="228600" indent="-22860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캐릭터는 육상 트랙을 달려야 하고 육상트랙 이외의 지역은 잔디 등으로 꾸민다</a:t>
            </a:r>
            <a:r>
              <a:rPr lang="en-US" altLang="ko-KR" sz="1200" dirty="0"/>
              <a:t>. </a:t>
            </a:r>
            <a:r>
              <a:rPr lang="ko-KR" altLang="en-US" sz="1200" dirty="0"/>
              <a:t>전방에 체육관 건물 등을 배치하는 것도 좋을 듯</a:t>
            </a:r>
            <a:endParaRPr lang="en-US" altLang="ko-KR" sz="1200" dirty="0"/>
          </a:p>
          <a:p>
            <a:pPr algn="l" defTabSz="540000">
              <a:lnSpc>
                <a:spcPct val="130000"/>
              </a:lnSpc>
              <a:spcAft>
                <a:spcPts val="400"/>
              </a:spcAft>
            </a:pPr>
            <a:endParaRPr lang="en-US" altLang="ko-KR" sz="1200" dirty="0"/>
          </a:p>
          <a:p>
            <a:pPr algn="l" defTabSz="540000">
              <a:lnSpc>
                <a:spcPct val="130000"/>
              </a:lnSpc>
              <a:spcAft>
                <a:spcPts val="400"/>
              </a:spcAft>
            </a:pPr>
            <a:r>
              <a:rPr lang="en-US" altLang="ko-KR" sz="1200" dirty="0"/>
              <a:t>&lt;</a:t>
            </a:r>
            <a:r>
              <a:rPr lang="ko-KR" altLang="en-US" sz="1200" dirty="0"/>
              <a:t>필요 리소스</a:t>
            </a:r>
            <a:r>
              <a:rPr lang="en-US" altLang="ko-KR" sz="1200" dirty="0"/>
              <a:t>&gt;</a:t>
            </a:r>
          </a:p>
          <a:p>
            <a:pPr marL="171450" indent="-17145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배경</a:t>
            </a:r>
            <a:r>
              <a:rPr lang="en-US" altLang="ko-KR" sz="1200" dirty="0"/>
              <a:t>: (</a:t>
            </a:r>
            <a:r>
              <a:rPr lang="en-US" altLang="ko-KR" sz="1200" dirty="0" err="1"/>
              <a:t>JoyRunBackGround</a:t>
            </a:r>
            <a:r>
              <a:rPr lang="en-US" altLang="ko-KR" sz="1200" dirty="0"/>
              <a:t>)</a:t>
            </a:r>
          </a:p>
          <a:p>
            <a:pPr marL="171450" indent="-17145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런 레일 </a:t>
            </a:r>
            <a:r>
              <a:rPr lang="en-US" altLang="ko-KR" sz="1200" dirty="0"/>
              <a:t>: </a:t>
            </a:r>
            <a:r>
              <a:rPr lang="ko-KR" altLang="en-US" sz="1200" dirty="0"/>
              <a:t>육상 레일 </a:t>
            </a:r>
            <a:r>
              <a:rPr lang="en-US" altLang="ko-KR" sz="1200" dirty="0"/>
              <a:t>3</a:t>
            </a:r>
            <a:r>
              <a:rPr lang="ko-KR" altLang="en-US" sz="1200" dirty="0"/>
              <a:t>종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JoyRunRunningTrack</a:t>
            </a:r>
            <a:r>
              <a:rPr lang="en-US" altLang="ko-KR" sz="1200" dirty="0"/>
              <a:t>)</a:t>
            </a:r>
          </a:p>
          <a:p>
            <a:pPr marL="171450" indent="-17145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strike="sngStrike" dirty="0"/>
              <a:t>구멍 </a:t>
            </a:r>
            <a:r>
              <a:rPr lang="en-US" altLang="ko-KR" sz="1200" strike="sngStrike" dirty="0"/>
              <a:t>: </a:t>
            </a:r>
            <a:r>
              <a:rPr lang="ko-KR" altLang="en-US" sz="1200" strike="sngStrike" dirty="0"/>
              <a:t>기름 웅덩이 그라운드 오브젝트 또는 </a:t>
            </a:r>
            <a:r>
              <a:rPr lang="ko-KR" altLang="en-US" sz="1200" strike="sngStrike" dirty="0" err="1"/>
              <a:t>파티클</a:t>
            </a:r>
            <a:r>
              <a:rPr lang="ko-KR" altLang="en-US" sz="1200" strike="sngStrike" dirty="0"/>
              <a:t> 활용</a:t>
            </a:r>
            <a:r>
              <a:rPr lang="en-US" altLang="ko-KR" sz="1200" strike="sngStrike" dirty="0"/>
              <a:t>(</a:t>
            </a:r>
            <a:r>
              <a:rPr lang="en-US" altLang="ko-KR" sz="1200" strike="sngStrike" dirty="0" err="1"/>
              <a:t>JoyRunHole</a:t>
            </a:r>
            <a:r>
              <a:rPr lang="en-US" altLang="ko-KR" sz="1200" strike="sngStrike" dirty="0"/>
              <a:t>)</a:t>
            </a:r>
          </a:p>
          <a:p>
            <a:pPr marL="171450" indent="-17145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>
                <a:highlight>
                  <a:srgbClr val="00FFFF"/>
                </a:highlight>
              </a:rPr>
              <a:t>곰덫</a:t>
            </a:r>
            <a:r>
              <a:rPr lang="ko-KR" altLang="en-US" sz="1200" dirty="0">
                <a:highlight>
                  <a:srgbClr val="00FFFF"/>
                </a:highlight>
              </a:rPr>
              <a:t> </a:t>
            </a:r>
            <a:r>
              <a:rPr lang="en-US" altLang="ko-KR" sz="1200" dirty="0">
                <a:highlight>
                  <a:srgbClr val="00FFFF"/>
                </a:highlight>
              </a:rPr>
              <a:t>: </a:t>
            </a:r>
            <a:r>
              <a:rPr lang="ko-KR" altLang="en-US" sz="1200" dirty="0">
                <a:highlight>
                  <a:srgbClr val="00FFFF"/>
                </a:highlight>
              </a:rPr>
              <a:t>캐릭터의 움직임을 방해하는 </a:t>
            </a:r>
            <a:r>
              <a:rPr lang="ko-KR" altLang="en-US" sz="1200" dirty="0" err="1">
                <a:highlight>
                  <a:srgbClr val="00FFFF"/>
                </a:highlight>
              </a:rPr>
              <a:t>곰덫</a:t>
            </a:r>
            <a:endParaRPr lang="en-US" altLang="ko-KR" sz="1200" dirty="0">
              <a:highlight>
                <a:srgbClr val="00FFFF"/>
              </a:highlight>
            </a:endParaRPr>
          </a:p>
          <a:p>
            <a:pPr marL="171450" indent="-17145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highlight>
                  <a:srgbClr val="00FFFF"/>
                </a:highlight>
              </a:rPr>
              <a:t>허들 </a:t>
            </a:r>
            <a:r>
              <a:rPr lang="en-US" altLang="ko-KR" sz="1200" dirty="0">
                <a:highlight>
                  <a:srgbClr val="00FFFF"/>
                </a:highlight>
              </a:rPr>
              <a:t>: </a:t>
            </a:r>
            <a:r>
              <a:rPr lang="ko-KR" altLang="en-US" sz="1200" dirty="0">
                <a:highlight>
                  <a:srgbClr val="00FFFF"/>
                </a:highlight>
              </a:rPr>
              <a:t>캐릭터의 움직임을 방해하는 허들</a:t>
            </a:r>
            <a:endParaRPr lang="en-US" altLang="ko-KR" sz="1200" dirty="0">
              <a:highlight>
                <a:srgbClr val="00FFFF"/>
              </a:highlight>
            </a:endParaRPr>
          </a:p>
          <a:p>
            <a:pPr marL="171450" indent="-17145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strike="sngStrike" dirty="0"/>
              <a:t>통나무 </a:t>
            </a:r>
            <a:r>
              <a:rPr lang="en-US" altLang="ko-KR" sz="1200" strike="sngStrike" dirty="0"/>
              <a:t>: </a:t>
            </a:r>
            <a:r>
              <a:rPr lang="ko-KR" altLang="en-US" sz="1200" strike="sngStrike" dirty="0"/>
              <a:t>말그대로 굴러다니는 통나무</a:t>
            </a:r>
            <a:r>
              <a:rPr lang="en-US" altLang="ko-KR" sz="1200" strike="sngStrike" dirty="0"/>
              <a:t>(</a:t>
            </a:r>
            <a:r>
              <a:rPr lang="en-US" altLang="ko-KR" sz="1200" strike="sngStrike" dirty="0" err="1"/>
              <a:t>JoyRunHurdle</a:t>
            </a:r>
            <a:r>
              <a:rPr lang="en-US" altLang="ko-KR" sz="1200" strike="sngStrike" dirty="0"/>
              <a:t>)</a:t>
            </a:r>
          </a:p>
          <a:p>
            <a:pPr marL="171450" indent="-17145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풍선 </a:t>
            </a:r>
            <a:r>
              <a:rPr lang="en-US" altLang="ko-KR" sz="1200" dirty="0"/>
              <a:t>: </a:t>
            </a:r>
            <a:r>
              <a:rPr lang="ko-KR" altLang="en-US" sz="1200" dirty="0"/>
              <a:t>사용자가 펀치로 터트리는 풍선</a:t>
            </a:r>
            <a:r>
              <a:rPr lang="en-US" altLang="ko-KR" sz="1200" dirty="0"/>
              <a:t> 2</a:t>
            </a:r>
            <a:r>
              <a:rPr lang="ko-KR" altLang="en-US" sz="1200" dirty="0"/>
              <a:t>종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JoyRunBalloonRed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JoyRunBalloonBlue</a:t>
            </a:r>
            <a:r>
              <a:rPr lang="en-US" altLang="ko-KR" sz="1200" dirty="0"/>
              <a:t>)</a:t>
            </a:r>
          </a:p>
          <a:p>
            <a:pPr marL="171450" indent="-17145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하트 </a:t>
            </a:r>
            <a:r>
              <a:rPr lang="en-US" altLang="ko-KR" sz="1200" dirty="0"/>
              <a:t>: </a:t>
            </a:r>
            <a:r>
              <a:rPr lang="ko-KR" altLang="en-US" sz="1200" dirty="0"/>
              <a:t>사용자가 </a:t>
            </a:r>
            <a:r>
              <a:rPr lang="en-US" altLang="ko-KR" sz="1200" dirty="0"/>
              <a:t>HP </a:t>
            </a:r>
            <a:r>
              <a:rPr lang="ko-KR" altLang="en-US" sz="1200" dirty="0"/>
              <a:t>를 회복하는 수단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JoyRunHeart</a:t>
            </a:r>
            <a:r>
              <a:rPr lang="en-US" altLang="ko-KR" sz="1200" dirty="0"/>
              <a:t>)</a:t>
            </a:r>
          </a:p>
          <a:p>
            <a:pPr marL="171450" indent="-17145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부스터 존 </a:t>
            </a:r>
            <a:r>
              <a:rPr lang="en-US" altLang="ko-KR" sz="1200" dirty="0"/>
              <a:t>: </a:t>
            </a:r>
            <a:r>
              <a:rPr lang="ko-KR" altLang="en-US" sz="1200" dirty="0"/>
              <a:t>전방을 향하는 화살표가 </a:t>
            </a:r>
            <a:r>
              <a:rPr lang="en-US" altLang="ko-KR" sz="1200" dirty="0"/>
              <a:t>2</a:t>
            </a:r>
            <a:r>
              <a:rPr lang="ko-KR" altLang="en-US" sz="1200" dirty="0"/>
              <a:t>개 이상 표시된 형태의 그라운드 오브젝트이다</a:t>
            </a:r>
            <a:r>
              <a:rPr lang="en-US" altLang="ko-KR" sz="1200" dirty="0"/>
              <a:t>.(</a:t>
            </a:r>
            <a:r>
              <a:rPr lang="en-US" altLang="ko-KR" sz="1200" dirty="0" err="1"/>
              <a:t>JoyRunBooster</a:t>
            </a:r>
            <a:r>
              <a:rPr lang="en-US" altLang="ko-KR" sz="1200" dirty="0"/>
              <a:t>)</a:t>
            </a:r>
          </a:p>
          <a:p>
            <a:pPr defTabSz="540000">
              <a:lnSpc>
                <a:spcPct val="130000"/>
              </a:lnSpc>
              <a:spcAft>
                <a:spcPts val="400"/>
              </a:spcAft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10BF507D-270B-41ED-BC06-420FEBF9E3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176" y="1104171"/>
            <a:ext cx="4218268" cy="23978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BB6340-A8BE-423F-85D1-FD5AD5CA0F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67" b="89941" l="6509" r="91716">
                        <a14:foregroundMark x1="88462" y1="20414" x2="89645" y2="27811"/>
                        <a14:foregroundMark x1="6509" y1="84615" x2="14793" y2="89053"/>
                        <a14:foregroundMark x1="89941" y1="14497" x2="91716" y2="18639"/>
                        <a14:foregroundMark x1="24260" y1="20118" x2="80178" y2="153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302931" y="1729086"/>
            <a:ext cx="803151" cy="7662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01E624-A7CF-4E2F-AFD1-8A3FFE8756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86" b="89602" l="7529" r="93243">
                        <a14:foregroundMark x1="7722" y1="14373" x2="9653" y2="10703"/>
                        <a14:foregroundMark x1="85521" y1="59633" x2="93243" y2="31498"/>
                        <a14:foregroundMark x1="93243" y1="31498" x2="86293" y2="59633"/>
                        <a14:foregroundMark x1="75290" y1="34557" x2="83398" y2="38838"/>
                        <a14:foregroundMark x1="79151" y1="34557" x2="84749" y2="397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66423" y="1573218"/>
            <a:ext cx="492578" cy="3109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C3A851-294B-48D3-BBA4-B7A4B216C9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86" b="89602" l="7529" r="93243">
                        <a14:foregroundMark x1="7722" y1="14373" x2="9653" y2="10703"/>
                        <a14:foregroundMark x1="85521" y1="59633" x2="93243" y2="31498"/>
                        <a14:foregroundMark x1="93243" y1="31498" x2="86293" y2="59633"/>
                        <a14:foregroundMark x1="75290" y1="34557" x2="83398" y2="38838"/>
                        <a14:foregroundMark x1="79151" y1="34557" x2="84749" y2="397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6879" y="1425780"/>
            <a:ext cx="432103" cy="27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37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0">
            <a:extLst>
              <a:ext uri="{FF2B5EF4-FFF2-40B4-BE49-F238E27FC236}">
                <a16:creationId xmlns:a16="http://schemas.microsoft.com/office/drawing/2014/main" id="{8F3030E2-8EAA-4572-B6F9-952E3E4F80EA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6" name="Freeform 41">
              <a:extLst>
                <a:ext uri="{FF2B5EF4-FFF2-40B4-BE49-F238E27FC236}">
                  <a16:creationId xmlns:a16="http://schemas.microsoft.com/office/drawing/2014/main" id="{F1DB5A59-5E06-49DF-A4F6-6C873D0DE7E9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7" name="Group 42">
              <a:extLst>
                <a:ext uri="{FF2B5EF4-FFF2-40B4-BE49-F238E27FC236}">
                  <a16:creationId xmlns:a16="http://schemas.microsoft.com/office/drawing/2014/main" id="{FA4ADA6F-CA1E-425B-B350-4A752DA10249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8" name="Rectangle 43">
                <a:extLst>
                  <a:ext uri="{FF2B5EF4-FFF2-40B4-BE49-F238E27FC236}">
                    <a16:creationId xmlns:a16="http://schemas.microsoft.com/office/drawing/2014/main" id="{AD552B6F-AE09-4498-AAC6-3DDEE00758E1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 dirty="0">
                    <a:solidFill>
                      <a:srgbClr val="FFFF00"/>
                    </a:solidFill>
                  </a:rPr>
                  <a:t>    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 </a:t>
                </a:r>
                <a:r>
                  <a:rPr lang="ko-KR" altLang="en-US" sz="1600" dirty="0" err="1">
                    <a:solidFill>
                      <a:srgbClr val="FFFF00"/>
                    </a:solidFill>
                  </a:rPr>
                  <a:t>조이런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 리소스 목록</a:t>
                </a:r>
              </a:p>
            </p:txBody>
          </p:sp>
          <p:sp>
            <p:nvSpPr>
              <p:cNvPr id="9" name="Flowchart: Off-page Connector 44">
                <a:extLst>
                  <a:ext uri="{FF2B5EF4-FFF2-40B4-BE49-F238E27FC236}">
                    <a16:creationId xmlns:a16="http://schemas.microsoft.com/office/drawing/2014/main" id="{6CECF545-D984-4BFB-AD96-378C487A5EDE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F31537-57FD-4EB2-BABC-48813D001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BE82503-8E01-4BBB-903E-B2F8E9E8EEA7}"/>
              </a:ext>
            </a:extLst>
          </p:cNvPr>
          <p:cNvSpPr/>
          <p:nvPr/>
        </p:nvSpPr>
        <p:spPr>
          <a:xfrm>
            <a:off x="628806" y="874660"/>
            <a:ext cx="1143463" cy="2317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전면 스크린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9DCFE1A-5218-485C-843F-DD07E76CD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886182"/>
              </p:ext>
            </p:extLst>
          </p:nvPr>
        </p:nvGraphicFramePr>
        <p:xfrm>
          <a:off x="5150840" y="1100722"/>
          <a:ext cx="6692368" cy="2895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1776">
                  <a:extLst>
                    <a:ext uri="{9D8B030D-6E8A-4147-A177-3AD203B41FA5}">
                      <a16:colId xmlns:a16="http://schemas.microsoft.com/office/drawing/2014/main" val="3603751452"/>
                    </a:ext>
                  </a:extLst>
                </a:gridCol>
                <a:gridCol w="1326998">
                  <a:extLst>
                    <a:ext uri="{9D8B030D-6E8A-4147-A177-3AD203B41FA5}">
                      <a16:colId xmlns:a16="http://schemas.microsoft.com/office/drawing/2014/main" val="2609718321"/>
                    </a:ext>
                  </a:extLst>
                </a:gridCol>
                <a:gridCol w="3070915">
                  <a:extLst>
                    <a:ext uri="{9D8B030D-6E8A-4147-A177-3AD203B41FA5}">
                      <a16:colId xmlns:a16="http://schemas.microsoft.com/office/drawing/2014/main" val="1667504126"/>
                    </a:ext>
                  </a:extLst>
                </a:gridCol>
                <a:gridCol w="1772679">
                  <a:extLst>
                    <a:ext uri="{9D8B030D-6E8A-4147-A177-3AD203B41FA5}">
                      <a16:colId xmlns:a16="http://schemas.microsoft.com/office/drawing/2014/main" val="1806240342"/>
                    </a:ext>
                  </a:extLst>
                </a:gridCol>
              </a:tblGrid>
              <a:tr h="137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리소스 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43679"/>
                  </a:ext>
                </a:extLst>
              </a:tr>
              <a:tr h="122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잔디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운동장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멀리 보이는 체육관 등으로 이루어진 배경이다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JoyRunBackGround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209726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육상 트랙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라인으로 구성된 육상 트랙이다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트랙 중간 중간에 잡초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돌멩이들을 배치하여 육상 트랙이 지속될 경우 사용자가 느낄 수 있는 지루함을 피할 수 있도록 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JoyRunTrack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77637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풍선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사용자가 펀치로 타격 시 터트릴 수 있는 풍선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JoyRunBalloonRed</a:t>
                      </a:r>
                      <a:endParaRPr lang="en-US" altLang="ko-KR" sz="1000" dirty="0"/>
                    </a:p>
                    <a:p>
                      <a:pPr algn="l" latinLnBrk="1"/>
                      <a:r>
                        <a:rPr lang="en-US" altLang="ko-KR" sz="1000" dirty="0" err="1"/>
                        <a:t>JoyRunBalloonBlue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61996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>
                          <a:highlight>
                            <a:srgbClr val="00FFFF"/>
                          </a:highlight>
                        </a:rPr>
                        <a:t>곰덫</a:t>
                      </a:r>
                      <a:endParaRPr lang="ko-KR" altLang="en-US" sz="1000" dirty="0">
                        <a:highlight>
                          <a:srgbClr val="00FFFF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highlight>
                            <a:srgbClr val="00FFFF"/>
                          </a:highlight>
                        </a:rPr>
                        <a:t>사용자의 이동을 방해하는 </a:t>
                      </a:r>
                      <a:r>
                        <a:rPr lang="ko-KR" altLang="en-US" sz="1000" dirty="0" err="1">
                          <a:highlight>
                            <a:srgbClr val="00FFFF"/>
                          </a:highlight>
                        </a:rPr>
                        <a:t>곰덫</a:t>
                      </a:r>
                      <a:endParaRPr lang="ko-KR" altLang="en-US" sz="1000" dirty="0">
                        <a:highlight>
                          <a:srgbClr val="00FFFF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JoyRunHole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66670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허들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허들 경기에 사용되는 장애물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사용자가 피격 시 사용자는 데미지를 입는다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JoyRunHurdle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8891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하트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사용자가 피격 시 사용자는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를 회복한다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JoyRunHeart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181478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71400C3D-F887-41E1-BC3A-E0DAD664A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" y="1104171"/>
            <a:ext cx="4205009" cy="238913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D7FBFD2-D8D8-4114-A332-1B50DC63C4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04" b="24906"/>
          <a:stretch/>
        </p:blipFill>
        <p:spPr>
          <a:xfrm>
            <a:off x="628806" y="1118909"/>
            <a:ext cx="4182487" cy="235956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AF253E5-FB20-4FC0-B802-3D88BEBDF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76" y="1104171"/>
            <a:ext cx="4218268" cy="2397819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E27D4CC-6DB9-4AE1-85FE-48F0021FB543}"/>
              </a:ext>
            </a:extLst>
          </p:cNvPr>
          <p:cNvSpPr/>
          <p:nvPr/>
        </p:nvSpPr>
        <p:spPr>
          <a:xfrm>
            <a:off x="666089" y="1118909"/>
            <a:ext cx="4151834" cy="2359569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86F09D9-CA55-4E1F-BDBC-BD8F35BAAE73}"/>
              </a:ext>
            </a:extLst>
          </p:cNvPr>
          <p:cNvSpPr/>
          <p:nvPr/>
        </p:nvSpPr>
        <p:spPr>
          <a:xfrm>
            <a:off x="590220" y="1062916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05D23BE-848F-4089-B08A-006FCBB4F053}"/>
              </a:ext>
            </a:extLst>
          </p:cNvPr>
          <p:cNvSpPr/>
          <p:nvPr/>
        </p:nvSpPr>
        <p:spPr>
          <a:xfrm>
            <a:off x="1772269" y="1145722"/>
            <a:ext cx="1876942" cy="2084040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D268DB0-5115-4C26-A5ED-DC0141BCC395}"/>
              </a:ext>
            </a:extLst>
          </p:cNvPr>
          <p:cNvSpPr/>
          <p:nvPr/>
        </p:nvSpPr>
        <p:spPr>
          <a:xfrm>
            <a:off x="1735697" y="1145721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3C54EFC-8062-4C0F-AB75-CF34B3261274}"/>
              </a:ext>
            </a:extLst>
          </p:cNvPr>
          <p:cNvSpPr/>
          <p:nvPr/>
        </p:nvSpPr>
        <p:spPr>
          <a:xfrm>
            <a:off x="2004969" y="1469450"/>
            <a:ext cx="1437876" cy="401295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412DB4B-A7DA-4730-B47A-DF66B5B603E8}"/>
              </a:ext>
            </a:extLst>
          </p:cNvPr>
          <p:cNvSpPr/>
          <p:nvPr/>
        </p:nvSpPr>
        <p:spPr>
          <a:xfrm>
            <a:off x="1901842" y="1412388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942C0ED-191F-4DAC-AC92-9B5199BAAE7E}"/>
              </a:ext>
            </a:extLst>
          </p:cNvPr>
          <p:cNvSpPr/>
          <p:nvPr/>
        </p:nvSpPr>
        <p:spPr>
          <a:xfrm>
            <a:off x="2235940" y="1970110"/>
            <a:ext cx="758929" cy="347320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D6E3036-ED5B-4A55-BA5C-FB0B6582EB60}"/>
              </a:ext>
            </a:extLst>
          </p:cNvPr>
          <p:cNvSpPr/>
          <p:nvPr/>
        </p:nvSpPr>
        <p:spPr>
          <a:xfrm>
            <a:off x="2055534" y="1914949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" name="순서도: 순차적 액세스 저장소 9">
            <a:extLst>
              <a:ext uri="{FF2B5EF4-FFF2-40B4-BE49-F238E27FC236}">
                <a16:creationId xmlns:a16="http://schemas.microsoft.com/office/drawing/2014/main" id="{CA7D9174-D93A-4899-ADD1-70D5FDA38E92}"/>
              </a:ext>
            </a:extLst>
          </p:cNvPr>
          <p:cNvSpPr/>
          <p:nvPr/>
        </p:nvSpPr>
        <p:spPr>
          <a:xfrm>
            <a:off x="2764481" y="1174209"/>
            <a:ext cx="206366" cy="295241"/>
          </a:xfrm>
          <a:prstGeom prst="flowChartMagnetic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순서도: 순차적 액세스 저장소 48">
            <a:extLst>
              <a:ext uri="{FF2B5EF4-FFF2-40B4-BE49-F238E27FC236}">
                <a16:creationId xmlns:a16="http://schemas.microsoft.com/office/drawing/2014/main" id="{A68CF00C-F1CB-4B21-947E-1BD68592F34A}"/>
              </a:ext>
            </a:extLst>
          </p:cNvPr>
          <p:cNvSpPr/>
          <p:nvPr/>
        </p:nvSpPr>
        <p:spPr>
          <a:xfrm>
            <a:off x="2543835" y="1162561"/>
            <a:ext cx="206366" cy="295241"/>
          </a:xfrm>
          <a:prstGeom prst="flowChartMagneticTape">
            <a:avLst/>
          </a:prstGeom>
          <a:solidFill>
            <a:schemeClr val="accent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63570F5-10EE-4FF7-80E9-01645216BC9F}"/>
              </a:ext>
            </a:extLst>
          </p:cNvPr>
          <p:cNvSpPr/>
          <p:nvPr/>
        </p:nvSpPr>
        <p:spPr>
          <a:xfrm>
            <a:off x="2438638" y="1174209"/>
            <a:ext cx="661752" cy="295242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4A2A6FD-3D1E-4F3A-BB66-5345ED13E0BE}"/>
              </a:ext>
            </a:extLst>
          </p:cNvPr>
          <p:cNvSpPr/>
          <p:nvPr/>
        </p:nvSpPr>
        <p:spPr>
          <a:xfrm>
            <a:off x="3035896" y="1159590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AE521A5-43C1-41A8-BDE3-25A41CFB2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93" b="95060" l="9914" r="89871">
                        <a14:foregroundMark x1="22198" y1="9765" x2="37284" y2="10221"/>
                        <a14:foregroundMark x1="37284" y1="10221" x2="42672" y2="10051"/>
                        <a14:foregroundMark x1="42672" y1="10051" x2="40777" y2="4656"/>
                        <a14:foregroundMark x1="20366" y1="10051" x2="25000" y2="5281"/>
                        <a14:foregroundMark x1="30212" y1="3650" x2="35884" y2="1874"/>
                        <a14:foregroundMark x1="25000" y1="5281" x2="28514" y2="4181"/>
                        <a14:foregroundMark x1="35884" y1="1874" x2="36371" y2="1973"/>
                        <a14:foregroundMark x1="31051" y1="1667" x2="35453" y2="1533"/>
                        <a14:foregroundMark x1="35453" y1="1533" x2="36582" y2="1533"/>
                        <a14:foregroundMark x1="18858" y1="37819" x2="19504" y2="36968"/>
                        <a14:foregroundMark x1="18319" y1="36968" x2="20151" y2="37138"/>
                        <a14:foregroundMark x1="18642" y1="37649" x2="19828" y2="36797"/>
                        <a14:foregroundMark x1="18534" y1="36457" x2="20259" y2="33049"/>
                        <a14:foregroundMark x1="19504" y1="29813" x2="22198" y2="22147"/>
                        <a14:foregroundMark x1="22198" y1="22147" x2="20474" y2="30324"/>
                        <a14:foregroundMark x1="20474" y1="30324" x2="19073" y2="30153"/>
                        <a14:foregroundMark x1="21875" y1="29983" x2="25862" y2="24191"/>
                        <a14:foregroundMark x1="25862" y1="24191" x2="21552" y2="29472"/>
                        <a14:foregroundMark x1="21552" y1="29472" x2="21552" y2="30153"/>
                        <a14:foregroundMark x1="29203" y1="2215" x2="30711" y2="2044"/>
                        <a14:foregroundMark x1="36315" y1="1363" x2="36846" y2="1468"/>
                        <a14:foregroundMark x1="49563" y1="96522" x2="49892" y2="97274"/>
                        <a14:foregroundMark x1="49892" y1="97274" x2="52444" y2="92664"/>
                        <a14:foregroundMark x1="53277" y1="90469" x2="48550" y2="90582"/>
                        <a14:backgroundMark x1="19935" y1="10051" x2="20574" y2="9346"/>
                        <a14:backgroundMark x1="29994" y1="590" x2="28233" y2="0"/>
                        <a14:backgroundMark x1="28233" y1="0" x2="23276" y2="3578"/>
                        <a14:backgroundMark x1="20991" y1="7577" x2="20259" y2="8859"/>
                        <a14:backgroundMark x1="23276" y1="3578" x2="21205" y2="7203"/>
                        <a14:backgroundMark x1="39548" y1="2332" x2="40517" y2="2726"/>
                        <a14:backgroundMark x1="37069" y1="1022" x2="41487" y2="3237"/>
                        <a14:backgroundMark x1="46336" y1="90630" x2="49138" y2="96934"/>
                        <a14:backgroundMark x1="52047" y1="94208" x2="53879" y2="906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65039" y="2010652"/>
            <a:ext cx="349572" cy="22111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50DF994-B20E-4741-A8E1-64D3B3A9E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93" b="95060" l="9914" r="89871">
                        <a14:foregroundMark x1="22198" y1="9765" x2="37284" y2="10221"/>
                        <a14:foregroundMark x1="37284" y1="10221" x2="42672" y2="10051"/>
                        <a14:foregroundMark x1="42672" y1="10051" x2="40777" y2="4656"/>
                        <a14:foregroundMark x1="20366" y1="10051" x2="25000" y2="5281"/>
                        <a14:foregroundMark x1="30212" y1="3650" x2="35884" y2="1874"/>
                        <a14:foregroundMark x1="25000" y1="5281" x2="28514" y2="4181"/>
                        <a14:foregroundMark x1="35884" y1="1874" x2="36371" y2="1973"/>
                        <a14:foregroundMark x1="31051" y1="1667" x2="35453" y2="1533"/>
                        <a14:foregroundMark x1="35453" y1="1533" x2="36582" y2="1533"/>
                        <a14:foregroundMark x1="18858" y1="37819" x2="19504" y2="36968"/>
                        <a14:foregroundMark x1="18319" y1="36968" x2="20151" y2="37138"/>
                        <a14:foregroundMark x1="18642" y1="37649" x2="19828" y2="36797"/>
                        <a14:foregroundMark x1="18534" y1="36457" x2="20259" y2="33049"/>
                        <a14:foregroundMark x1="19504" y1="29813" x2="22198" y2="22147"/>
                        <a14:foregroundMark x1="22198" y1="22147" x2="20474" y2="30324"/>
                        <a14:foregroundMark x1="20474" y1="30324" x2="19073" y2="30153"/>
                        <a14:foregroundMark x1="21875" y1="29983" x2="25862" y2="24191"/>
                        <a14:foregroundMark x1="25862" y1="24191" x2="21552" y2="29472"/>
                        <a14:foregroundMark x1="21552" y1="29472" x2="21552" y2="30153"/>
                        <a14:foregroundMark x1="29203" y1="2215" x2="30711" y2="2044"/>
                        <a14:foregroundMark x1="36315" y1="1363" x2="36846" y2="1468"/>
                        <a14:foregroundMark x1="49563" y1="96522" x2="49892" y2="97274"/>
                        <a14:foregroundMark x1="49892" y1="97274" x2="52444" y2="92664"/>
                        <a14:foregroundMark x1="53277" y1="90469" x2="48550" y2="90582"/>
                        <a14:backgroundMark x1="19935" y1="10051" x2="20574" y2="9346"/>
                        <a14:backgroundMark x1="29994" y1="590" x2="28233" y2="0"/>
                        <a14:backgroundMark x1="28233" y1="0" x2="23276" y2="3578"/>
                        <a14:backgroundMark x1="20991" y1="7577" x2="20259" y2="8859"/>
                        <a14:backgroundMark x1="23276" y1="3578" x2="21205" y2="7203"/>
                        <a14:backgroundMark x1="39548" y1="2332" x2="40517" y2="2726"/>
                        <a14:backgroundMark x1="37069" y1="1022" x2="41487" y2="3237"/>
                        <a14:backgroundMark x1="46336" y1="90630" x2="49138" y2="96934"/>
                        <a14:backgroundMark x1="52047" y1="94208" x2="53879" y2="906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2262" y="2222973"/>
            <a:ext cx="349572" cy="221119"/>
          </a:xfrm>
          <a:prstGeom prst="rect">
            <a:avLst/>
          </a:prstGeom>
        </p:spPr>
      </p:pic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88DC6C8F-0711-4F6D-9C5D-6218C5E65448}"/>
              </a:ext>
            </a:extLst>
          </p:cNvPr>
          <p:cNvSpPr/>
          <p:nvPr/>
        </p:nvSpPr>
        <p:spPr>
          <a:xfrm>
            <a:off x="3081246" y="1970110"/>
            <a:ext cx="510588" cy="473982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588036C-7B4C-4EAA-9E30-3F78FD15CB3A}"/>
              </a:ext>
            </a:extLst>
          </p:cNvPr>
          <p:cNvSpPr/>
          <p:nvPr/>
        </p:nvSpPr>
        <p:spPr>
          <a:xfrm>
            <a:off x="3461435" y="1859847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BCB862E-33E2-4ED6-9C84-C749CA0D5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67" b="89941" l="6509" r="91716">
                        <a14:foregroundMark x1="88462" y1="20414" x2="89645" y2="27811"/>
                        <a14:foregroundMark x1="6509" y1="84615" x2="14793" y2="89053"/>
                        <a14:foregroundMark x1="89941" y1="14497" x2="91716" y2="18639"/>
                        <a14:foregroundMark x1="24260" y1="20118" x2="80178" y2="153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57018" y="1590293"/>
            <a:ext cx="803151" cy="7662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3B06F09-CA0C-47BB-BFF1-03AA5C3C01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86" b="89602" l="7529" r="93243">
                        <a14:foregroundMark x1="7722" y1="14373" x2="9653" y2="10703"/>
                        <a14:foregroundMark x1="85521" y1="59633" x2="93243" y2="31498"/>
                        <a14:foregroundMark x1="93243" y1="31498" x2="86293" y2="59633"/>
                        <a14:foregroundMark x1="75290" y1="34557" x2="83398" y2="38838"/>
                        <a14:foregroundMark x1="79151" y1="34557" x2="84749" y2="397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66423" y="1573218"/>
            <a:ext cx="492578" cy="3109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D58CF5F-A495-488A-878E-9B1B7650C9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86" b="89602" l="7529" r="93243">
                        <a14:foregroundMark x1="7722" y1="14373" x2="9653" y2="10703"/>
                        <a14:foregroundMark x1="85521" y1="59633" x2="93243" y2="31498"/>
                        <a14:foregroundMark x1="93243" y1="31498" x2="86293" y2="59633"/>
                        <a14:foregroundMark x1="75290" y1="34557" x2="83398" y2="38838"/>
                        <a14:foregroundMark x1="79151" y1="34557" x2="84749" y2="397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6879" y="1425780"/>
            <a:ext cx="432103" cy="27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56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0">
            <a:extLst>
              <a:ext uri="{FF2B5EF4-FFF2-40B4-BE49-F238E27FC236}">
                <a16:creationId xmlns:a16="http://schemas.microsoft.com/office/drawing/2014/main" id="{8F3030E2-8EAA-4572-B6F9-952E3E4F80EA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6" name="Freeform 41">
              <a:extLst>
                <a:ext uri="{FF2B5EF4-FFF2-40B4-BE49-F238E27FC236}">
                  <a16:creationId xmlns:a16="http://schemas.microsoft.com/office/drawing/2014/main" id="{F1DB5A59-5E06-49DF-A4F6-6C873D0DE7E9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7" name="Group 42">
              <a:extLst>
                <a:ext uri="{FF2B5EF4-FFF2-40B4-BE49-F238E27FC236}">
                  <a16:creationId xmlns:a16="http://schemas.microsoft.com/office/drawing/2014/main" id="{FA4ADA6F-CA1E-425B-B350-4A752DA10249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8" name="Rectangle 43">
                <a:extLst>
                  <a:ext uri="{FF2B5EF4-FFF2-40B4-BE49-F238E27FC236}">
                    <a16:creationId xmlns:a16="http://schemas.microsoft.com/office/drawing/2014/main" id="{AD552B6F-AE09-4498-AAC6-3DDEE00758E1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 dirty="0">
                    <a:solidFill>
                      <a:srgbClr val="FFFF00"/>
                    </a:solidFill>
                  </a:rPr>
                  <a:t>    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 </a:t>
                </a:r>
                <a:r>
                  <a:rPr lang="ko-KR" altLang="en-US" sz="1600" dirty="0" err="1">
                    <a:solidFill>
                      <a:srgbClr val="FFFF00"/>
                    </a:solidFill>
                  </a:rPr>
                  <a:t>조이런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 리소스</a:t>
                </a:r>
                <a:r>
                  <a:rPr lang="en-US" altLang="ko-KR" sz="1600" dirty="0">
                    <a:solidFill>
                      <a:srgbClr val="FFFF00"/>
                    </a:solidFill>
                  </a:rPr>
                  <a:t>(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모델링 및 애니메이션</a:t>
                </a:r>
                <a:r>
                  <a:rPr lang="en-US" altLang="ko-KR" sz="1600" dirty="0">
                    <a:solidFill>
                      <a:srgbClr val="FFFF00"/>
                    </a:solidFill>
                  </a:rPr>
                  <a:t>)</a:t>
                </a:r>
                <a:endParaRPr lang="ko-KR" altLang="en-US" sz="16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9" name="Flowchart: Off-page Connector 44">
                <a:extLst>
                  <a:ext uri="{FF2B5EF4-FFF2-40B4-BE49-F238E27FC236}">
                    <a16:creationId xmlns:a16="http://schemas.microsoft.com/office/drawing/2014/main" id="{6CECF545-D984-4BFB-AD96-378C487A5EDE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F31537-57FD-4EB2-BABC-48813D001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B7937C1D-5236-423D-8FCD-311127C1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" y="1104171"/>
            <a:ext cx="4205009" cy="2389137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6136D6F-4830-471C-9029-8133259357AB}"/>
              </a:ext>
            </a:extLst>
          </p:cNvPr>
          <p:cNvSpPr/>
          <p:nvPr/>
        </p:nvSpPr>
        <p:spPr>
          <a:xfrm>
            <a:off x="622176" y="3758211"/>
            <a:ext cx="1143463" cy="2317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바닥 스크린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BE82503-8E01-4BBB-903E-B2F8E9E8EEA7}"/>
              </a:ext>
            </a:extLst>
          </p:cNvPr>
          <p:cNvSpPr/>
          <p:nvPr/>
        </p:nvSpPr>
        <p:spPr>
          <a:xfrm>
            <a:off x="628806" y="874660"/>
            <a:ext cx="1143463" cy="2317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전면 스크린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292206A-C739-4E50-8013-75E397BED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6" y="3973397"/>
            <a:ext cx="4205009" cy="2382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62AF190F-954F-41B8-B785-D7372A060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517" y="3991141"/>
            <a:ext cx="2972054" cy="19173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C0406BC0-7FF8-4161-9DF8-95F120AD3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89" y="4003673"/>
            <a:ext cx="4122682" cy="531004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1229610-73FB-4499-9956-050C82DBF50B}"/>
              </a:ext>
            </a:extLst>
          </p:cNvPr>
          <p:cNvSpPr/>
          <p:nvPr/>
        </p:nvSpPr>
        <p:spPr>
          <a:xfrm>
            <a:off x="812053" y="5036360"/>
            <a:ext cx="3828220" cy="13321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C75CF5-E0B5-46AC-87C1-998B961B9137}"/>
              </a:ext>
            </a:extLst>
          </p:cNvPr>
          <p:cNvSpPr/>
          <p:nvPr/>
        </p:nvSpPr>
        <p:spPr>
          <a:xfrm>
            <a:off x="622177" y="5035912"/>
            <a:ext cx="1332458" cy="13329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6EF6A5D-4511-4486-817E-981B16EACBB5}"/>
              </a:ext>
            </a:extLst>
          </p:cNvPr>
          <p:cNvSpPr/>
          <p:nvPr/>
        </p:nvSpPr>
        <p:spPr>
          <a:xfrm>
            <a:off x="3439486" y="5035128"/>
            <a:ext cx="1400958" cy="13329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D440E80-562A-4AE1-A9BA-1C9B5E903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06" y="3986560"/>
            <a:ext cx="4205009" cy="104303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9A5C0D9C-998E-4E0A-88D0-44656EA2C7C1}"/>
              </a:ext>
            </a:extLst>
          </p:cNvPr>
          <p:cNvSpPr/>
          <p:nvPr/>
        </p:nvSpPr>
        <p:spPr>
          <a:xfrm>
            <a:off x="3762329" y="4002359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Life</a:t>
            </a:r>
            <a:endParaRPr lang="ko-KR" altLang="en-US" sz="12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BED9A31-CD61-454A-818C-012C9BB68590}"/>
              </a:ext>
            </a:extLst>
          </p:cNvPr>
          <p:cNvSpPr/>
          <p:nvPr/>
        </p:nvSpPr>
        <p:spPr>
          <a:xfrm>
            <a:off x="2116121" y="3996909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진행 시간</a:t>
            </a:r>
            <a:endParaRPr lang="ko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53E0907-5260-475C-85E0-F58BEC8F30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04" b="24906"/>
          <a:stretch/>
        </p:blipFill>
        <p:spPr>
          <a:xfrm>
            <a:off x="628806" y="1118909"/>
            <a:ext cx="4182487" cy="235956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50C38D5-F3E7-42CD-A998-80BF5C4F1063}"/>
              </a:ext>
            </a:extLst>
          </p:cNvPr>
          <p:cNvSpPr txBox="1"/>
          <p:nvPr/>
        </p:nvSpPr>
        <p:spPr>
          <a:xfrm>
            <a:off x="4968853" y="1119797"/>
            <a:ext cx="6524638" cy="2585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어셋</a:t>
            </a:r>
            <a:r>
              <a:rPr lang="ko-KR" altLang="en-US" sz="1200" dirty="0"/>
              <a:t> 스토어의 캐릭터를 사용하며 아래의 애니메이션이 필요합니다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/>
              <a:t>키넥트를</a:t>
            </a:r>
            <a:r>
              <a:rPr lang="ko-KR" altLang="en-US" sz="1200" dirty="0"/>
              <a:t> 통하여 사용자의 동작 정보를 가져올 때 발을 들어올리는 높이와 속도를 체크하여 빠를 경우 달리기 애니메이션을</a:t>
            </a:r>
            <a:r>
              <a:rPr lang="en-US" altLang="ko-KR" sz="1200" dirty="0"/>
              <a:t>, </a:t>
            </a:r>
            <a:r>
              <a:rPr lang="ko-KR" altLang="en-US" sz="1200" dirty="0"/>
              <a:t>느릴 경우 걷기 애니메이션을 실행시킨다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상체의 동작은 기본 </a:t>
            </a:r>
            <a:r>
              <a:rPr lang="en-US" altLang="ko-KR" sz="1200" dirty="0"/>
              <a:t>idle </a:t>
            </a:r>
            <a:r>
              <a:rPr lang="ko-KR" altLang="en-US" sz="1200" dirty="0"/>
              <a:t>상태에서 펀치만 사용한다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10BF507D-270B-41ED-BC06-420FEBF9E3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176" y="1104171"/>
            <a:ext cx="4218268" cy="23978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7EEB22-B453-45F0-B5B3-B173188CBF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63636" y1="35533" x2="81818" y2="61421"/>
                        <a14:backgroundMark x1="81818" y1="61421" x2="73737" y2="53807"/>
                        <a14:backgroundMark x1="49495" y1="55330" x2="51515" y2="68020"/>
                        <a14:backgroundMark x1="37374" y1="35533" x2="34343" y2="45685"/>
                        <a14:backgroundMark x1="38384" y1="32995" x2="38384" y2="36041"/>
                        <a14:backgroundMark x1="32323" y1="46193" x2="32323" y2="49239"/>
                        <a14:backgroundMark x1="43434" y1="67005" x2="43434" y2="72081"/>
                        <a14:backgroundMark x1="45455" y1="64467" x2="44444" y2="675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7509" y="1360480"/>
            <a:ext cx="942975" cy="1876425"/>
          </a:xfrm>
          <a:prstGeom prst="rect">
            <a:avLst/>
          </a:prstGeom>
        </p:spPr>
      </p:pic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CB7FE568-B43F-4573-9FC1-06D045743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243912"/>
              </p:ext>
            </p:extLst>
          </p:nvPr>
        </p:nvGraphicFramePr>
        <p:xfrm>
          <a:off x="5150842" y="2438796"/>
          <a:ext cx="6692368" cy="4267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1776">
                  <a:extLst>
                    <a:ext uri="{9D8B030D-6E8A-4147-A177-3AD203B41FA5}">
                      <a16:colId xmlns:a16="http://schemas.microsoft.com/office/drawing/2014/main" val="3603751452"/>
                    </a:ext>
                  </a:extLst>
                </a:gridCol>
                <a:gridCol w="1251095">
                  <a:extLst>
                    <a:ext uri="{9D8B030D-6E8A-4147-A177-3AD203B41FA5}">
                      <a16:colId xmlns:a16="http://schemas.microsoft.com/office/drawing/2014/main" val="2609718321"/>
                    </a:ext>
                  </a:extLst>
                </a:gridCol>
                <a:gridCol w="3674378">
                  <a:extLst>
                    <a:ext uri="{9D8B030D-6E8A-4147-A177-3AD203B41FA5}">
                      <a16:colId xmlns:a16="http://schemas.microsoft.com/office/drawing/2014/main" val="1667504126"/>
                    </a:ext>
                  </a:extLst>
                </a:gridCol>
                <a:gridCol w="1245119">
                  <a:extLst>
                    <a:ext uri="{9D8B030D-6E8A-4147-A177-3AD203B41FA5}">
                      <a16:colId xmlns:a16="http://schemas.microsoft.com/office/drawing/2014/main" val="1806240342"/>
                    </a:ext>
                  </a:extLst>
                </a:gridCol>
              </a:tblGrid>
              <a:tr h="137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리소스 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43679"/>
                  </a:ext>
                </a:extLst>
              </a:tr>
              <a:tr h="122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걷기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스토어에 있다면 </a:t>
                      </a: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스토어의 리소스를 활용하며 없다면</a:t>
                      </a:r>
                      <a:r>
                        <a:rPr lang="en-US" altLang="ko-KR" sz="1000" dirty="0"/>
                        <a:t> March </a:t>
                      </a:r>
                      <a:r>
                        <a:rPr lang="ko-KR" altLang="en-US" sz="1000" dirty="0"/>
                        <a:t>애니메이션을 참고하여 제작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JoyRunWalk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209726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달리기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스토어에 있다면 </a:t>
                      </a: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스토어의 리소스를 활용하며 없다면 </a:t>
                      </a:r>
                      <a:r>
                        <a:rPr lang="en-US" altLang="ko-KR" sz="1000" dirty="0" err="1"/>
                        <a:t>KneeHigh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애니메이션을 참고하여 제작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JoyRunBattleRun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77637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점프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스토어에 있다면 </a:t>
                      </a: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스토어의 리소스를 활용하며 없다면 </a:t>
                      </a:r>
                      <a:r>
                        <a:rPr lang="en-US" altLang="ko-KR" sz="1000" dirty="0" err="1"/>
                        <a:t>JumpSquat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또는 </a:t>
                      </a:r>
                      <a:r>
                        <a:rPr lang="en-US" altLang="ko-KR" sz="1000" dirty="0" err="1"/>
                        <a:t>BurpeeJump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애니메이션을 참고하여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JoyRunJump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6199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피격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스토어에 있다면 </a:t>
                      </a: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스토어의 리소스를 활용하며 없다면 제작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풍선 오브젝트와 부딪혔을 때 나타나는 애니메이션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멈칫하며 양팔을 앞으로 들고 상체가 움츠러드는 애니메이션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JoyRunDamaged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8891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넘어짐 애니메이션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스토어에 있다면 </a:t>
                      </a: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스토어의 리소스를 활용하며 없다면 제작</a:t>
                      </a:r>
                      <a:r>
                        <a:rPr lang="en-US" altLang="ko-KR" sz="1000" dirty="0"/>
                        <a:t>.  </a:t>
                      </a:r>
                      <a:r>
                        <a:rPr lang="ko-KR" altLang="en-US" sz="1000" dirty="0"/>
                        <a:t>허들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구멍 오브젝트와 부딪혔을 때 나타나는 애니메이션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걸려서 넘어지거나 미끄러져서 넘어지는 애니메이션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JoyRunStun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18147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사망 애니메이션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스토어에 있다면 </a:t>
                      </a: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스토어의 리소스를 활용하며 없다면 제작</a:t>
                      </a:r>
                      <a:r>
                        <a:rPr lang="en-US" altLang="ko-KR" sz="1000" dirty="0"/>
                        <a:t>.  </a:t>
                      </a:r>
                      <a:r>
                        <a:rPr lang="ko-KR" altLang="en-US" sz="1000" dirty="0"/>
                        <a:t>캐릭터의 </a:t>
                      </a:r>
                      <a:r>
                        <a:rPr lang="en-US" altLang="ko-KR" sz="1000" dirty="0"/>
                        <a:t>HP </a:t>
                      </a:r>
                      <a:r>
                        <a:rPr lang="ko-KR" altLang="en-US" sz="1000" dirty="0"/>
                        <a:t>가 </a:t>
                      </a:r>
                      <a:r>
                        <a:rPr lang="en-US" altLang="ko-KR" sz="1000" dirty="0"/>
                        <a:t>0 </a:t>
                      </a:r>
                      <a:r>
                        <a:rPr lang="ko-KR" altLang="en-US" sz="1000" dirty="0"/>
                        <a:t>이 되거나 종료 시간이 되면 발생하는 애니메이션 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 err="1"/>
                        <a:t>두손을</a:t>
                      </a:r>
                      <a:r>
                        <a:rPr lang="ko-KR" altLang="en-US" sz="1000" dirty="0"/>
                        <a:t> 무릎에 대고 </a:t>
                      </a:r>
                      <a:r>
                        <a:rPr lang="ko-KR" altLang="en-US" sz="1000" dirty="0" err="1"/>
                        <a:t>헥헥</a:t>
                      </a:r>
                      <a:r>
                        <a:rPr lang="ko-KR" altLang="en-US" sz="1000" dirty="0"/>
                        <a:t> 거리는 애니메이션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JoyRunDie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132701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출현 애니메이션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스토어에 있다면 </a:t>
                      </a: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스토어의 리소스를 활용하며 없다면 제작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스테이지가 시작될 때 캐릭터가 등장하는 애니메이션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약간 앞으로 나오면서 발목과 손목을 풀어준다</a:t>
                      </a:r>
                      <a:r>
                        <a:rPr lang="en-US" altLang="ko-KR" sz="1000" dirty="0"/>
                        <a:t>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JoyRunAppear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2968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0531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F15499-F847-4B7C-A35E-36B9FCBA7FA5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0000"/>
            <a:r>
              <a:rPr lang="ko-KR" altLang="en-US" sz="6000" b="1" dirty="0" err="1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조이런</a:t>
            </a:r>
            <a:r>
              <a:rPr lang="ko-KR" altLang="en-US" sz="6000" b="1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개선 사항</a:t>
            </a:r>
            <a:endParaRPr lang="en-US" altLang="ko-KR" sz="6000" b="1" dirty="0">
              <a:solidFill>
                <a:srgbClr val="00206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B7101805-5FFB-4477-8F97-DABD1B39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b="1" smtClean="0">
                <a:solidFill>
                  <a:schemeClr val="bg1"/>
                </a:solidFill>
              </a:rPr>
              <a:t>15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310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풍선 보너스 </a:t>
                </a:r>
                <a:r>
                  <a:rPr lang="en-US" altLang="ko-KR" sz="1600" dirty="0">
                    <a:solidFill>
                      <a:srgbClr val="FFFF00"/>
                    </a:solidFill>
                  </a:rPr>
                  <a:t>&amp; 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몬스터 전투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6CD174-C226-43E1-8087-106F1CE814BA}"/>
              </a:ext>
            </a:extLst>
          </p:cNvPr>
          <p:cNvSpPr txBox="1"/>
          <p:nvPr/>
        </p:nvSpPr>
        <p:spPr>
          <a:xfrm>
            <a:off x="622177" y="869281"/>
            <a:ext cx="103895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풍선을 터트렸을 때 타임 보너스가 주어진다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타임 보너스는 </a:t>
            </a:r>
            <a:r>
              <a:rPr lang="en-US" altLang="ko-KR" sz="1200" dirty="0"/>
              <a:t>3</a:t>
            </a:r>
            <a:r>
              <a:rPr lang="ko-KR" altLang="en-US" sz="1200" dirty="0"/>
              <a:t>초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highlight>
                  <a:srgbClr val="FFFF00"/>
                </a:highlight>
              </a:rPr>
              <a:t>이벤트 장애물을 몬스터로 대체하고 몬스터와 맞닥뜨리면 화면 전환 후 </a:t>
            </a:r>
            <a:r>
              <a:rPr lang="ko-KR" altLang="en-US" sz="1200" strike="sngStrike" dirty="0" err="1">
                <a:highlight>
                  <a:srgbClr val="FFFF00"/>
                </a:highlight>
              </a:rPr>
              <a:t>청기</a:t>
            </a:r>
            <a:r>
              <a:rPr lang="ko-KR" altLang="en-US" sz="1200" strike="sngStrike" dirty="0">
                <a:highlight>
                  <a:srgbClr val="FFFF00"/>
                </a:highlight>
              </a:rPr>
              <a:t> 백기 </a:t>
            </a:r>
            <a:r>
              <a:rPr lang="ko-KR" altLang="en-US" sz="1200" dirty="0">
                <a:highlight>
                  <a:srgbClr val="FFFF00"/>
                </a:highlight>
              </a:rPr>
              <a:t>전투 진행</a:t>
            </a:r>
            <a:r>
              <a:rPr lang="en-US" altLang="ko-KR" sz="1200" dirty="0">
                <a:highlight>
                  <a:srgbClr val="FFFF00"/>
                </a:highlight>
              </a:rPr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hlinkClick r:id="rId2"/>
              </a:rPr>
              <a:t>(34) </a:t>
            </a:r>
            <a:r>
              <a:rPr lang="ko-KR" altLang="en-US" sz="1200" dirty="0" err="1">
                <a:hlinkClick r:id="rId2"/>
              </a:rPr>
              <a:t>아이비</a:t>
            </a:r>
            <a:r>
              <a:rPr lang="en-US" altLang="ko-KR" sz="1200" dirty="0">
                <a:hlinkClick r:id="rId2"/>
              </a:rPr>
              <a:t>VR</a:t>
            </a:r>
            <a:r>
              <a:rPr lang="ko-KR" altLang="en-US" sz="1200" dirty="0">
                <a:hlinkClick r:id="rId2"/>
              </a:rPr>
              <a:t>스포츠와 함께하는 </a:t>
            </a:r>
            <a:r>
              <a:rPr lang="ko-KR" altLang="en-US" sz="1200" dirty="0" err="1">
                <a:hlinkClick r:id="rId2"/>
              </a:rPr>
              <a:t>눈손협응력검사</a:t>
            </a:r>
            <a:r>
              <a:rPr lang="en-US" altLang="ko-KR" sz="1200" dirty="0">
                <a:hlinkClick r:id="rId2"/>
              </a:rPr>
              <a:t>~~ - YouTube</a:t>
            </a:r>
            <a:r>
              <a:rPr lang="en-US" altLang="ko-KR" sz="1200" dirty="0"/>
              <a:t> </a:t>
            </a:r>
            <a:r>
              <a:rPr lang="ko-KR" altLang="en-US" sz="1200" dirty="0"/>
              <a:t>참고</a:t>
            </a:r>
            <a:endParaRPr lang="en-US" altLang="ko-KR" sz="1200" dirty="0"/>
          </a:p>
        </p:txBody>
      </p: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5026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F15499-F847-4B7C-A35E-36B9FCBA7FA5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0000"/>
            <a:r>
              <a:rPr lang="ko-KR" altLang="en-US" sz="6000" b="1" dirty="0" err="1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조이런</a:t>
            </a:r>
            <a:r>
              <a:rPr lang="ko-KR" altLang="en-US" sz="6000" b="1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몬스터 전투 시스템</a:t>
            </a:r>
            <a:endParaRPr lang="en-US" altLang="ko-KR" sz="6000" b="1" dirty="0">
              <a:solidFill>
                <a:srgbClr val="00206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B7101805-5FFB-4477-8F97-DABD1B39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b="1" smtClean="0">
                <a:solidFill>
                  <a:schemeClr val="bg1"/>
                </a:solidFill>
              </a:rPr>
              <a:t>17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227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몬스터 </a:t>
                </a:r>
                <a:r>
                  <a:rPr lang="en-US" altLang="ko-KR" sz="1600" dirty="0">
                    <a:solidFill>
                      <a:srgbClr val="FFFF00"/>
                    </a:solidFill>
                  </a:rPr>
                  <a:t>1</a:t>
                </a:r>
                <a:endParaRPr lang="ko-KR" altLang="en-US" sz="16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6CD174-C226-43E1-8087-106F1CE814BA}"/>
              </a:ext>
            </a:extLst>
          </p:cNvPr>
          <p:cNvSpPr txBox="1"/>
          <p:nvPr/>
        </p:nvSpPr>
        <p:spPr>
          <a:xfrm>
            <a:off x="622175" y="805534"/>
            <a:ext cx="112210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표기이름 통나무맨</a:t>
            </a:r>
            <a:r>
              <a:rPr lang="en-US" altLang="ko-KR" sz="1200" dirty="0"/>
              <a:t>(</a:t>
            </a:r>
            <a:r>
              <a:rPr lang="ko-KR" altLang="en-US" sz="1200" dirty="0"/>
              <a:t>내부 이름 </a:t>
            </a:r>
            <a:r>
              <a:rPr lang="ko-KR" altLang="en-US" sz="1200" dirty="0" err="1"/>
              <a:t>모쿠진</a:t>
            </a:r>
            <a:r>
              <a:rPr lang="en-US" altLang="ko-KR" sz="1200" dirty="0"/>
              <a:t>) : </a:t>
            </a:r>
            <a:r>
              <a:rPr lang="en-US" altLang="ko-KR" sz="1200" dirty="0" err="1"/>
              <a:t>Mokuzin</a:t>
            </a:r>
            <a:r>
              <a:rPr lang="en-US" altLang="ko-KR" sz="1200" dirty="0"/>
              <a:t>(</a:t>
            </a:r>
            <a:r>
              <a:rPr lang="ko-KR" altLang="en-US" sz="1200" dirty="0"/>
              <a:t>리소스명</a:t>
            </a:r>
            <a:r>
              <a:rPr lang="en-US" altLang="ko-KR" sz="1200" dirty="0"/>
              <a:t>)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ACB81C-A8E8-46D5-A067-AE4E53793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5" y="1104171"/>
            <a:ext cx="1572195" cy="2729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712038-BEC1-466C-BF86-A796760DB8A1}"/>
              </a:ext>
            </a:extLst>
          </p:cNvPr>
          <p:cNvSpPr txBox="1"/>
          <p:nvPr/>
        </p:nvSpPr>
        <p:spPr>
          <a:xfrm>
            <a:off x="5150843" y="4882753"/>
            <a:ext cx="6692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아트 파트의 </a:t>
            </a:r>
            <a:r>
              <a:rPr lang="ko-KR" altLang="en-US" sz="1200" dirty="0" err="1"/>
              <a:t>모델러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애니메이터의</a:t>
            </a:r>
            <a:r>
              <a:rPr lang="ko-KR" altLang="en-US" sz="1200" dirty="0"/>
              <a:t> 작업 일정을 고려하여 몬스터 </a:t>
            </a:r>
            <a:r>
              <a:rPr lang="en-US" altLang="ko-KR" sz="1200" dirty="0"/>
              <a:t>2</a:t>
            </a:r>
            <a:r>
              <a:rPr lang="ko-KR" altLang="en-US" sz="1200" dirty="0"/>
              <a:t>종 중 </a:t>
            </a:r>
            <a:r>
              <a:rPr lang="en-US" altLang="ko-KR" sz="1200" dirty="0"/>
              <a:t>1</a:t>
            </a:r>
            <a:r>
              <a:rPr lang="ko-KR" altLang="en-US" sz="1200" dirty="0"/>
              <a:t>가지를 선택하여 리소스를 제작함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DE9DB9C-CAD4-48B8-AAE0-8A2C02DF9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479456"/>
              </p:ext>
            </p:extLst>
          </p:nvPr>
        </p:nvGraphicFramePr>
        <p:xfrm>
          <a:off x="5150842" y="1104171"/>
          <a:ext cx="6692368" cy="3749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1776">
                  <a:extLst>
                    <a:ext uri="{9D8B030D-6E8A-4147-A177-3AD203B41FA5}">
                      <a16:colId xmlns:a16="http://schemas.microsoft.com/office/drawing/2014/main" val="3603751452"/>
                    </a:ext>
                  </a:extLst>
                </a:gridCol>
                <a:gridCol w="1251095">
                  <a:extLst>
                    <a:ext uri="{9D8B030D-6E8A-4147-A177-3AD203B41FA5}">
                      <a16:colId xmlns:a16="http://schemas.microsoft.com/office/drawing/2014/main" val="2609718321"/>
                    </a:ext>
                  </a:extLst>
                </a:gridCol>
                <a:gridCol w="3386357">
                  <a:extLst>
                    <a:ext uri="{9D8B030D-6E8A-4147-A177-3AD203B41FA5}">
                      <a16:colId xmlns:a16="http://schemas.microsoft.com/office/drawing/2014/main" val="1667504126"/>
                    </a:ext>
                  </a:extLst>
                </a:gridCol>
                <a:gridCol w="1533140">
                  <a:extLst>
                    <a:ext uri="{9D8B030D-6E8A-4147-A177-3AD203B41FA5}">
                      <a16:colId xmlns:a16="http://schemas.microsoft.com/office/drawing/2014/main" val="1806240342"/>
                    </a:ext>
                  </a:extLst>
                </a:gridCol>
              </a:tblGrid>
              <a:tr h="137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리소스 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43679"/>
                  </a:ext>
                </a:extLst>
              </a:tr>
              <a:tr h="122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1-1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출현 애니메이션 </a:t>
                      </a:r>
                      <a:r>
                        <a:rPr lang="en-US" altLang="ko-KR" sz="1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/>
                        <a:t>모쿠진이</a:t>
                      </a:r>
                      <a:r>
                        <a:rPr lang="ko-KR" altLang="en-US" sz="1000" dirty="0"/>
                        <a:t> 공중에서 떨어지면서  착지한다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공중에서 떨어지며 </a:t>
                      </a:r>
                      <a:endParaRPr lang="en-US" altLang="ko-KR" sz="1000" dirty="0"/>
                    </a:p>
                    <a:p>
                      <a:pPr algn="l" latinLnBrk="1"/>
                      <a:r>
                        <a:rPr lang="ko-KR" altLang="en-US" sz="1000" dirty="0"/>
                        <a:t>한쪽 무릎을 꿇은 자세로 착지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공중에서 떨어지며 </a:t>
                      </a:r>
                      <a:r>
                        <a:rPr lang="ko-KR" altLang="en-US" sz="1000" dirty="0" err="1"/>
                        <a:t>스쿼트</a:t>
                      </a:r>
                      <a:r>
                        <a:rPr lang="ko-KR" altLang="en-US" sz="1000" dirty="0"/>
                        <a:t> 자세처럼 </a:t>
                      </a:r>
                      <a:endParaRPr lang="en-US" altLang="ko-KR" sz="1000" dirty="0"/>
                    </a:p>
                    <a:p>
                      <a:pPr algn="l" latinLnBrk="1"/>
                      <a:r>
                        <a:rPr lang="ko-KR" altLang="en-US" sz="1000" dirty="0"/>
                        <a:t>양다리를 구부리며 양다리 착지도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Mokuzin_Appear_01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209726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1-2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출현 애니메이션 </a:t>
                      </a: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좌측 또는 우측에서 걸어 나온다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Mokuzin_Appear_02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205274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아이들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좌측의 </a:t>
                      </a:r>
                      <a:r>
                        <a:rPr lang="en-US" altLang="ko-KR" sz="1000" dirty="0"/>
                        <a:t>[2]</a:t>
                      </a:r>
                      <a:r>
                        <a:rPr lang="ko-KR" altLang="en-US" sz="1000" dirty="0"/>
                        <a:t>번 이미지 참고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Mokuzin_Idle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77637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피격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좌측의 </a:t>
                      </a:r>
                      <a:r>
                        <a:rPr lang="en-US" altLang="ko-KR" sz="1000" dirty="0"/>
                        <a:t>[3]</a:t>
                      </a:r>
                      <a:r>
                        <a:rPr lang="ko-KR" altLang="en-US" sz="1000" dirty="0"/>
                        <a:t>번 이미지 참고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말그대로 피격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Mokuzin_Damaged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6199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넘어짐 애니메이션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로우킥을</a:t>
                      </a:r>
                      <a:r>
                        <a:rPr lang="ko-KR" altLang="en-US" sz="1000" dirty="0"/>
                        <a:t> 통해 다리가 아파 넘어지는 애니메이션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좌측의 </a:t>
                      </a:r>
                      <a:r>
                        <a:rPr lang="en-US" altLang="ko-KR" sz="1000" dirty="0"/>
                        <a:t>[4]</a:t>
                      </a:r>
                      <a:r>
                        <a:rPr lang="ko-KR" altLang="en-US" sz="1000" dirty="0"/>
                        <a:t>번 이미지 참고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엉덩이로 </a:t>
                      </a:r>
                      <a:r>
                        <a:rPr lang="ko-KR" altLang="en-US" sz="1000" dirty="0" err="1"/>
                        <a:t>꽈당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Mokuzin_KnockDown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8891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5-1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공격 </a:t>
                      </a:r>
                      <a:r>
                        <a:rPr lang="en-US" altLang="ko-KR" sz="1000" dirty="0"/>
                        <a:t>1 </a:t>
                      </a:r>
                      <a:r>
                        <a:rPr lang="ko-KR" altLang="en-US" sz="1000" dirty="0"/>
                        <a:t>애니메이션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오른 팔 스트레이트 펀치 좌측의 </a:t>
                      </a:r>
                      <a:r>
                        <a:rPr lang="en-US" altLang="ko-KR" sz="1000" dirty="0"/>
                        <a:t>[5]</a:t>
                      </a:r>
                      <a:r>
                        <a:rPr lang="ko-KR" altLang="en-US" sz="1000" dirty="0"/>
                        <a:t>번 이미지 참고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Mokuzin_Attack_01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18147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5-2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공격 </a:t>
                      </a:r>
                      <a:r>
                        <a:rPr lang="en-US" altLang="ko-KR" sz="1000" dirty="0"/>
                        <a:t>2 </a:t>
                      </a:r>
                      <a:r>
                        <a:rPr lang="ko-KR" altLang="en-US" sz="1000" dirty="0"/>
                        <a:t>애니메이션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발차기 애니메이션 하단의 </a:t>
                      </a:r>
                      <a:r>
                        <a:rPr lang="en-US" altLang="ko-KR" sz="1000" dirty="0"/>
                        <a:t>[5-2]</a:t>
                      </a:r>
                      <a:r>
                        <a:rPr lang="ko-KR" altLang="en-US" sz="1000" dirty="0"/>
                        <a:t>번 이미지 참고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Mokuzin_Attack_02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132701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스킬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눈이 붉게 빛나며 양팔을 좌우로 </a:t>
                      </a:r>
                      <a:r>
                        <a:rPr lang="ko-KR" altLang="en-US" sz="1000" dirty="0" err="1"/>
                        <a:t>뻗은뒤</a:t>
                      </a:r>
                      <a:r>
                        <a:rPr lang="ko-KR" altLang="en-US" sz="1000" dirty="0"/>
                        <a:t> 회전하여 광역 공격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Mokuzin_Skill_01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25304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사망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대 자로 누운 후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초 후 사라짐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Mokuzin_Death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296841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F851DDC-225A-423B-A811-0FB1E1CC0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505" y="1430374"/>
            <a:ext cx="758696" cy="75549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81C6CA-F096-4ECE-A375-0D500E7A0C49}"/>
              </a:ext>
            </a:extLst>
          </p:cNvPr>
          <p:cNvSpPr/>
          <p:nvPr/>
        </p:nvSpPr>
        <p:spPr>
          <a:xfrm>
            <a:off x="622175" y="1104171"/>
            <a:ext cx="292225" cy="26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8B9E562-DBD6-40BD-853B-D5A3E7CE0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575" y="1104171"/>
            <a:ext cx="2060431" cy="2729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652167-B908-4A51-86B4-C06D00A5243C}"/>
              </a:ext>
            </a:extLst>
          </p:cNvPr>
          <p:cNvSpPr/>
          <p:nvPr/>
        </p:nvSpPr>
        <p:spPr>
          <a:xfrm>
            <a:off x="2359964" y="1104171"/>
            <a:ext cx="292225" cy="26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2126425-AE5B-40D2-A60C-EE66FA3E1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75" y="3915062"/>
            <a:ext cx="1572195" cy="28064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432B94-37F9-4C13-A0A1-DDF890C19238}"/>
              </a:ext>
            </a:extLst>
          </p:cNvPr>
          <p:cNvSpPr/>
          <p:nvPr/>
        </p:nvSpPr>
        <p:spPr>
          <a:xfrm>
            <a:off x="622175" y="3915062"/>
            <a:ext cx="569062" cy="26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5-1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CF637A9-02C3-4A99-862C-BFB2B3492D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1575" y="3915062"/>
            <a:ext cx="2060431" cy="2010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7CE58C-E592-4881-A332-2BC8A99B3413}"/>
              </a:ext>
            </a:extLst>
          </p:cNvPr>
          <p:cNvSpPr/>
          <p:nvPr/>
        </p:nvSpPr>
        <p:spPr>
          <a:xfrm>
            <a:off x="2351575" y="3915641"/>
            <a:ext cx="292225" cy="26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137357E-D775-48B4-B9BF-D3B17E534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0842" y="5330448"/>
            <a:ext cx="1845576" cy="139102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8D4B15F-50AA-49B6-A289-A6639F7BE073}"/>
              </a:ext>
            </a:extLst>
          </p:cNvPr>
          <p:cNvSpPr/>
          <p:nvPr/>
        </p:nvSpPr>
        <p:spPr>
          <a:xfrm>
            <a:off x="6427356" y="5340047"/>
            <a:ext cx="569062" cy="26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5-2</a:t>
            </a:r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ED33CEC-5709-480D-9382-9849E0E322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1820" y="5318269"/>
            <a:ext cx="1848093" cy="1392924"/>
          </a:xfrm>
          <a:prstGeom prst="rect">
            <a:avLst/>
          </a:prstGeom>
        </p:spPr>
      </p:pic>
      <p:sp>
        <p:nvSpPr>
          <p:cNvPr id="30" name="별: 꼭짓점 4개 29">
            <a:extLst>
              <a:ext uri="{FF2B5EF4-FFF2-40B4-BE49-F238E27FC236}">
                <a16:creationId xmlns:a16="http://schemas.microsoft.com/office/drawing/2014/main" id="{2969708C-A0FF-414D-AF1D-0C8BC165AF07}"/>
              </a:ext>
            </a:extLst>
          </p:cNvPr>
          <p:cNvSpPr/>
          <p:nvPr/>
        </p:nvSpPr>
        <p:spPr>
          <a:xfrm>
            <a:off x="7918420" y="5448600"/>
            <a:ext cx="117446" cy="110386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별: 꼭짓점 4개 31">
            <a:extLst>
              <a:ext uri="{FF2B5EF4-FFF2-40B4-BE49-F238E27FC236}">
                <a16:creationId xmlns:a16="http://schemas.microsoft.com/office/drawing/2014/main" id="{9629C533-33BA-4186-BF87-E6147C47451D}"/>
              </a:ext>
            </a:extLst>
          </p:cNvPr>
          <p:cNvSpPr/>
          <p:nvPr/>
        </p:nvSpPr>
        <p:spPr>
          <a:xfrm>
            <a:off x="8035866" y="5448600"/>
            <a:ext cx="117446" cy="110386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D38E1C1-0E9E-4CCD-AAF4-5B47CD550166}"/>
              </a:ext>
            </a:extLst>
          </p:cNvPr>
          <p:cNvSpPr/>
          <p:nvPr/>
        </p:nvSpPr>
        <p:spPr>
          <a:xfrm>
            <a:off x="8667688" y="5330448"/>
            <a:ext cx="292225" cy="26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711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몬스터 </a:t>
                </a:r>
                <a:r>
                  <a:rPr lang="en-US" altLang="ko-KR" sz="1600" dirty="0">
                    <a:solidFill>
                      <a:srgbClr val="FFFF00"/>
                    </a:solidFill>
                  </a:rPr>
                  <a:t>2</a:t>
                </a:r>
                <a:endParaRPr lang="ko-KR" altLang="en-US" sz="16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6CD174-C226-43E1-8087-106F1CE814BA}"/>
              </a:ext>
            </a:extLst>
          </p:cNvPr>
          <p:cNvSpPr txBox="1"/>
          <p:nvPr/>
        </p:nvSpPr>
        <p:spPr>
          <a:xfrm>
            <a:off x="622177" y="869281"/>
            <a:ext cx="1038953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표기 이름</a:t>
            </a:r>
            <a:r>
              <a:rPr lang="en-US" altLang="ko-KR" sz="1200" dirty="0"/>
              <a:t>: </a:t>
            </a:r>
            <a:r>
              <a:rPr lang="ko-KR" altLang="en-US" sz="1200" dirty="0"/>
              <a:t>허수아비</a:t>
            </a:r>
            <a:r>
              <a:rPr lang="en-US" altLang="ko-KR" sz="1200" dirty="0"/>
              <a:t>(</a:t>
            </a:r>
            <a:r>
              <a:rPr lang="ko-KR" altLang="en-US" sz="1200" dirty="0"/>
              <a:t>내부 이름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스케어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크로우</a:t>
            </a:r>
            <a:r>
              <a:rPr lang="en-US" altLang="ko-KR" sz="1200" dirty="0"/>
              <a:t>) - </a:t>
            </a:r>
            <a:r>
              <a:rPr lang="ko-KR" altLang="en-US" sz="1200" dirty="0"/>
              <a:t>리소스명 </a:t>
            </a:r>
            <a:r>
              <a:rPr lang="en-US" altLang="ko-KR" sz="1200" dirty="0" err="1"/>
              <a:t>ScareCrow</a:t>
            </a: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E733C9-2995-47CA-A67F-42FD37774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5" y="1104171"/>
            <a:ext cx="2229519" cy="272959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FF9D437-01A7-4C12-958D-0B025EF34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078669"/>
              </p:ext>
            </p:extLst>
          </p:nvPr>
        </p:nvGraphicFramePr>
        <p:xfrm>
          <a:off x="5150842" y="1104171"/>
          <a:ext cx="6692368" cy="3017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1776">
                  <a:extLst>
                    <a:ext uri="{9D8B030D-6E8A-4147-A177-3AD203B41FA5}">
                      <a16:colId xmlns:a16="http://schemas.microsoft.com/office/drawing/2014/main" val="3603751452"/>
                    </a:ext>
                  </a:extLst>
                </a:gridCol>
                <a:gridCol w="1251095">
                  <a:extLst>
                    <a:ext uri="{9D8B030D-6E8A-4147-A177-3AD203B41FA5}">
                      <a16:colId xmlns:a16="http://schemas.microsoft.com/office/drawing/2014/main" val="2609718321"/>
                    </a:ext>
                  </a:extLst>
                </a:gridCol>
                <a:gridCol w="3386357">
                  <a:extLst>
                    <a:ext uri="{9D8B030D-6E8A-4147-A177-3AD203B41FA5}">
                      <a16:colId xmlns:a16="http://schemas.microsoft.com/office/drawing/2014/main" val="1667504126"/>
                    </a:ext>
                  </a:extLst>
                </a:gridCol>
                <a:gridCol w="1533140">
                  <a:extLst>
                    <a:ext uri="{9D8B030D-6E8A-4147-A177-3AD203B41FA5}">
                      <a16:colId xmlns:a16="http://schemas.microsoft.com/office/drawing/2014/main" val="1806240342"/>
                    </a:ext>
                  </a:extLst>
                </a:gridCol>
              </a:tblGrid>
              <a:tr h="137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리소스 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43679"/>
                  </a:ext>
                </a:extLst>
              </a:tr>
              <a:tr h="122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출현 애니메이션 </a:t>
                      </a:r>
                      <a:r>
                        <a:rPr lang="en-US" altLang="ko-KR" sz="1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허수아비가 공중에서 떨어짐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ScareCrow_Appear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209726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아이들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양팔에 달린 돌이 흔들리고 옷이 흔들림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숨쉬듯이 몸통이 약간 커졌다가 </a:t>
                      </a:r>
                      <a:r>
                        <a:rPr lang="ko-KR" altLang="en-US" sz="1000" dirty="0" err="1"/>
                        <a:t>작아짐을</a:t>
                      </a:r>
                      <a:r>
                        <a:rPr lang="ko-KR" altLang="en-US" sz="1000" dirty="0"/>
                        <a:t> 반복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ScareCrow_Idle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77637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피격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말그대로 피격되어 허수아비가 좌우로 흔들림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ScareCrow_Damaged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6199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공격 애니메이션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양팔을 </a:t>
                      </a:r>
                      <a:r>
                        <a:rPr lang="ko-KR" altLang="en-US" sz="1000" dirty="0" err="1"/>
                        <a:t>벌린채</a:t>
                      </a:r>
                      <a:r>
                        <a:rPr lang="ko-KR" altLang="en-US" sz="1000" dirty="0"/>
                        <a:t> 한바퀴 회전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팔에 달린 돌이 회전에 의한 원심력으로 인하여 움직임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ScareCrow_Attack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8891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사망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대 자로 누운 후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초 후 사라짐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ScareCrow_Death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18147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132701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25304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296841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F811012-A769-4A8D-9FFB-CD64028C16B0}"/>
              </a:ext>
            </a:extLst>
          </p:cNvPr>
          <p:cNvSpPr txBox="1"/>
          <p:nvPr/>
        </p:nvSpPr>
        <p:spPr>
          <a:xfrm>
            <a:off x="5150843" y="4125748"/>
            <a:ext cx="6692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아트 파트의 </a:t>
            </a:r>
            <a:r>
              <a:rPr lang="ko-KR" altLang="en-US" sz="1200" dirty="0" err="1"/>
              <a:t>모델러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애니메이터의</a:t>
            </a:r>
            <a:r>
              <a:rPr lang="ko-KR" altLang="en-US" sz="1200" dirty="0"/>
              <a:t> 작업 일정을 고려하여 몬스터 </a:t>
            </a:r>
            <a:r>
              <a:rPr lang="en-US" altLang="ko-KR" sz="1200" dirty="0"/>
              <a:t>2</a:t>
            </a:r>
            <a:r>
              <a:rPr lang="ko-KR" altLang="en-US" sz="1200" dirty="0"/>
              <a:t>종 중 </a:t>
            </a:r>
            <a:r>
              <a:rPr lang="en-US" altLang="ko-KR" sz="1200" dirty="0"/>
              <a:t>1</a:t>
            </a:r>
            <a:r>
              <a:rPr lang="ko-KR" altLang="en-US" sz="1200" dirty="0"/>
              <a:t>가지를 선택하여 리소스를 제작함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940953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505E6CA-216A-4484-9F7A-B565BB13B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2</a:t>
            </a:fld>
            <a:endParaRPr lang="ko-KR" altLang="en-US" dirty="0"/>
          </a:p>
        </p:txBody>
      </p:sp>
      <p:grpSp>
        <p:nvGrpSpPr>
          <p:cNvPr id="17" name="Group 40">
            <a:extLst>
              <a:ext uri="{FF2B5EF4-FFF2-40B4-BE49-F238E27FC236}">
                <a16:creationId xmlns:a16="http://schemas.microsoft.com/office/drawing/2014/main" id="{D4376918-E0CA-4B7B-AECB-74E789DA9336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21" name="Freeform 41">
              <a:extLst>
                <a:ext uri="{FF2B5EF4-FFF2-40B4-BE49-F238E27FC236}">
                  <a16:creationId xmlns:a16="http://schemas.microsoft.com/office/drawing/2014/main" id="{19254981-3ABA-4A57-86A1-096C5A9C5991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22" name="Group 42">
              <a:extLst>
                <a:ext uri="{FF2B5EF4-FFF2-40B4-BE49-F238E27FC236}">
                  <a16:creationId xmlns:a16="http://schemas.microsoft.com/office/drawing/2014/main" id="{E547F232-2ACD-4709-8B45-88843E30DB6D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23" name="Rectangle 43">
                <a:extLst>
                  <a:ext uri="{FF2B5EF4-FFF2-40B4-BE49-F238E27FC236}">
                    <a16:creationId xmlns:a16="http://schemas.microsoft.com/office/drawing/2014/main" id="{322B092B-A5FA-4E29-B4CA-63C76B6D4391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히스토리</a:t>
                </a:r>
              </a:p>
            </p:txBody>
          </p:sp>
          <p:sp>
            <p:nvSpPr>
              <p:cNvPr id="24" name="Flowchart: Off-page Connector 44">
                <a:extLst>
                  <a:ext uri="{FF2B5EF4-FFF2-40B4-BE49-F238E27FC236}">
                    <a16:creationId xmlns:a16="http://schemas.microsoft.com/office/drawing/2014/main" id="{76F17480-110A-427B-92B9-31935A41AFD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9C0D12A7-3C12-4D3B-9C52-E5E8489DE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04933"/>
              </p:ext>
            </p:extLst>
          </p:nvPr>
        </p:nvGraphicFramePr>
        <p:xfrm>
          <a:off x="301874" y="886687"/>
          <a:ext cx="11541336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247">
                  <a:extLst>
                    <a:ext uri="{9D8B030D-6E8A-4147-A177-3AD203B41FA5}">
                      <a16:colId xmlns:a16="http://schemas.microsoft.com/office/drawing/2014/main" val="3134397536"/>
                    </a:ext>
                  </a:extLst>
                </a:gridCol>
                <a:gridCol w="840650">
                  <a:extLst>
                    <a:ext uri="{9D8B030D-6E8A-4147-A177-3AD203B41FA5}">
                      <a16:colId xmlns:a16="http://schemas.microsoft.com/office/drawing/2014/main" val="2010092017"/>
                    </a:ext>
                  </a:extLst>
                </a:gridCol>
                <a:gridCol w="9535439">
                  <a:extLst>
                    <a:ext uri="{9D8B030D-6E8A-4147-A177-3AD203B41FA5}">
                      <a16:colId xmlns:a16="http://schemas.microsoft.com/office/drawing/2014/main" val="42573931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담당자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659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2020.07.17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최초 작성</a:t>
                      </a:r>
                      <a:endParaRPr lang="en-US" altLang="ko-KR" sz="1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96892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2020.07.20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점프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펀치 속도 변경 내용 추가 및 수정</a:t>
                      </a:r>
                      <a:endParaRPr lang="en-US" altLang="ko-KR" sz="1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5897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2020.07.22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highlight>
                            <a:srgbClr val="00FF00"/>
                          </a:highlight>
                        </a:rPr>
                        <a:t>조이런</a:t>
                      </a:r>
                      <a:r>
                        <a:rPr lang="ko-KR" altLang="en-US" sz="1000" dirty="0">
                          <a:highlight>
                            <a:srgbClr val="00FF00"/>
                          </a:highlight>
                        </a:rPr>
                        <a:t> 리소스 컨셉 수정</a:t>
                      </a:r>
                      <a:endParaRPr lang="en-US" altLang="ko-KR" sz="1000" dirty="0">
                        <a:highlight>
                          <a:srgbClr val="00FF00"/>
                        </a:highlight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080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2020.08.06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highlight>
                            <a:srgbClr val="00FF00"/>
                          </a:highlight>
                        </a:rPr>
                        <a:t>통나무 허들로 수정</a:t>
                      </a:r>
                      <a:endParaRPr lang="en-US" altLang="ko-KR" sz="1000" dirty="0">
                        <a:highlight>
                          <a:srgbClr val="00FF00"/>
                        </a:highlight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1180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2020.08.19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highlight>
                            <a:srgbClr val="00FFFF"/>
                          </a:highlight>
                        </a:rPr>
                        <a:t>기름 웅덩이 </a:t>
                      </a:r>
                      <a:r>
                        <a:rPr lang="en-US" altLang="ko-KR" sz="1000" dirty="0">
                          <a:highlight>
                            <a:srgbClr val="00FFFF"/>
                          </a:highlight>
                        </a:rPr>
                        <a:t>&gt; </a:t>
                      </a:r>
                      <a:r>
                        <a:rPr lang="ko-KR" altLang="en-US" sz="1000" dirty="0" err="1">
                          <a:highlight>
                            <a:srgbClr val="00FFFF"/>
                          </a:highlight>
                        </a:rPr>
                        <a:t>곰덫으로</a:t>
                      </a:r>
                      <a:r>
                        <a:rPr lang="ko-KR" altLang="en-US" sz="1000" dirty="0">
                          <a:highlight>
                            <a:srgbClr val="00FFFF"/>
                          </a:highlight>
                        </a:rPr>
                        <a:t> 수정</a:t>
                      </a:r>
                      <a:endParaRPr lang="en-US" altLang="ko-KR" sz="1000" dirty="0">
                        <a:highlight>
                          <a:srgbClr val="00FFFF"/>
                        </a:highlight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27131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2020.08.24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highlight>
                            <a:srgbClr val="FF00FF"/>
                          </a:highlight>
                        </a:rPr>
                        <a:t>최종 점수 계산식 </a:t>
                      </a:r>
                      <a:r>
                        <a:rPr lang="en-US" altLang="ko-KR" sz="1000" dirty="0">
                          <a:highlight>
                            <a:srgbClr val="FF00FF"/>
                          </a:highlight>
                        </a:rPr>
                        <a:t>: </a:t>
                      </a:r>
                      <a:r>
                        <a:rPr lang="ko-KR" altLang="en-US" sz="1000" dirty="0">
                          <a:highlight>
                            <a:srgbClr val="FF00FF"/>
                          </a:highlight>
                        </a:rPr>
                        <a:t>하트 획득 점수 </a:t>
                      </a:r>
                      <a:r>
                        <a:rPr lang="en-US" altLang="ko-KR" sz="1000" dirty="0">
                          <a:highlight>
                            <a:srgbClr val="FF00FF"/>
                          </a:highlight>
                        </a:rPr>
                        <a:t>+ (</a:t>
                      </a:r>
                      <a:r>
                        <a:rPr lang="ko-KR" altLang="en-US" sz="1000" dirty="0" err="1">
                          <a:highlight>
                            <a:srgbClr val="FF00FF"/>
                          </a:highlight>
                        </a:rPr>
                        <a:t>콤보수</a:t>
                      </a:r>
                      <a:r>
                        <a:rPr lang="ko-KR" altLang="en-US" sz="1000" dirty="0">
                          <a:highlight>
                            <a:srgbClr val="FF00FF"/>
                          </a:highlight>
                        </a:rPr>
                        <a:t> </a:t>
                      </a:r>
                      <a:r>
                        <a:rPr lang="en-US" altLang="ko-KR" sz="1000" dirty="0">
                          <a:highlight>
                            <a:srgbClr val="FF00FF"/>
                          </a:highlight>
                        </a:rPr>
                        <a:t>x </a:t>
                      </a:r>
                      <a:r>
                        <a:rPr lang="ko-KR" altLang="en-US" sz="1000" dirty="0">
                          <a:highlight>
                            <a:srgbClr val="FF00FF"/>
                          </a:highlight>
                        </a:rPr>
                        <a:t>콤보 계수</a:t>
                      </a:r>
                      <a:r>
                        <a:rPr lang="en-US" altLang="ko-KR" sz="1000" dirty="0">
                          <a:highlight>
                            <a:srgbClr val="FF00FF"/>
                          </a:highlight>
                        </a:rPr>
                        <a:t>)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58173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2021.01.04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통나무 허들로 수정</a:t>
                      </a:r>
                      <a:endParaRPr lang="en-US" altLang="ko-KR" sz="10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34195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2021.01.08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전투 시스템 추가 </a:t>
                      </a:r>
                      <a:r>
                        <a:rPr lang="en-US" altLang="ko-KR" sz="1000" dirty="0"/>
                        <a:t>(18</a:t>
                      </a:r>
                      <a:r>
                        <a:rPr lang="ko-KR" altLang="en-US" sz="1000" dirty="0"/>
                        <a:t>페이지 부터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highlight>
                            <a:srgbClr val="FF0000"/>
                          </a:highlight>
                        </a:rPr>
                        <a:t>ㅁㅁㅁ</a:t>
                      </a:r>
                      <a:endParaRPr lang="en-US" altLang="ko-KR" sz="1000" dirty="0">
                        <a:highlight>
                          <a:srgbClr val="FF0000"/>
                        </a:highlight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42323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28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몬스터의 등장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6CD174-C226-43E1-8087-106F1CE814BA}"/>
              </a:ext>
            </a:extLst>
          </p:cNvPr>
          <p:cNvSpPr txBox="1"/>
          <p:nvPr/>
        </p:nvSpPr>
        <p:spPr>
          <a:xfrm>
            <a:off x="622177" y="869281"/>
            <a:ext cx="103895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BC15AE-50B5-4999-845B-986329341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6" y="1104171"/>
            <a:ext cx="4218268" cy="23978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66B39C-A0C8-481D-A3C1-83FBBA94E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44" b="94656" l="7477" r="91589">
                        <a14:foregroundMark x1="41121" y1="9924" x2="47664" y2="10687"/>
                        <a14:foregroundMark x1="57009" y1="10687" x2="51402" y2="19847"/>
                        <a14:foregroundMark x1="43925" y1="5344" x2="45794" y2="6107"/>
                        <a14:foregroundMark x1="80374" y1="32061" x2="87850" y2="30534"/>
                        <a14:foregroundMark x1="85047" y1="47328" x2="85981" y2="57252"/>
                        <a14:foregroundMark x1="91589" y1="55725" x2="79439" y2="56489"/>
                        <a14:foregroundMark x1="12150" y1="32061" x2="28972" y2="34351"/>
                        <a14:foregroundMark x1="9346" y1="29771" x2="14953" y2="31298"/>
                        <a14:foregroundMark x1="12150" y1="41221" x2="11215" y2="59542"/>
                        <a14:foregroundMark x1="11215" y1="59542" x2="14953" y2="56489"/>
                        <a14:foregroundMark x1="7477" y1="58015" x2="7477" y2="54962"/>
                        <a14:foregroundMark x1="49533" y1="71756" x2="50467" y2="94656"/>
                        <a14:foregroundMark x1="55140" y1="67176" x2="56075" y2="69466"/>
                        <a14:foregroundMark x1="87850" y1="37405" x2="87850" y2="419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0970" y="712005"/>
            <a:ext cx="770340" cy="943127"/>
          </a:xfrm>
          <a:prstGeom prst="rect">
            <a:avLst/>
          </a:prstGeom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0DF5B6-B10D-445E-AEBF-910DDFA4A8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47" b="95343" l="9362" r="89362">
                        <a14:foregroundMark x1="57021" y1="91912" x2="65957" y2="91667"/>
                        <a14:foregroundMark x1="65532" y1="95588" x2="70213" y2="95343"/>
                        <a14:foregroundMark x1="33617" y1="5147" x2="33617" y2="5882"/>
                        <a14:foregroundMark x1="34894" y1="6863" x2="37872" y2="1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8911" y="1003503"/>
            <a:ext cx="853560" cy="1481925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79CF4B-2F36-44B5-B702-C9A83618A253}"/>
              </a:ext>
            </a:extLst>
          </p:cNvPr>
          <p:cNvSpPr txBox="1"/>
          <p:nvPr/>
        </p:nvSpPr>
        <p:spPr>
          <a:xfrm>
            <a:off x="5150843" y="1104171"/>
            <a:ext cx="6692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등장 애니메이션에 따라 등장한다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3898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몬스터와의 조우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6CD174-C226-43E1-8087-106F1CE814BA}"/>
              </a:ext>
            </a:extLst>
          </p:cNvPr>
          <p:cNvSpPr txBox="1"/>
          <p:nvPr/>
        </p:nvSpPr>
        <p:spPr>
          <a:xfrm>
            <a:off x="608120" y="829199"/>
            <a:ext cx="103895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BC15AE-50B5-4999-845B-986329341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6" y="1104171"/>
            <a:ext cx="4218268" cy="23978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66B39C-A0C8-481D-A3C1-83FBBA94E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44" b="94656" l="7477" r="91589">
                        <a14:foregroundMark x1="41121" y1="9924" x2="47664" y2="10687"/>
                        <a14:foregroundMark x1="57009" y1="10687" x2="51402" y2="19847"/>
                        <a14:foregroundMark x1="43925" y1="5344" x2="45794" y2="6107"/>
                        <a14:foregroundMark x1="80374" y1="32061" x2="87850" y2="30534"/>
                        <a14:foregroundMark x1="85047" y1="47328" x2="85981" y2="57252"/>
                        <a14:foregroundMark x1="91589" y1="55725" x2="79439" y2="56489"/>
                        <a14:foregroundMark x1="12150" y1="32061" x2="28972" y2="34351"/>
                        <a14:foregroundMark x1="9346" y1="29771" x2="14953" y2="31298"/>
                        <a14:foregroundMark x1="12150" y1="41221" x2="11215" y2="59542"/>
                        <a14:foregroundMark x1="11215" y1="59542" x2="14953" y2="56489"/>
                        <a14:foregroundMark x1="7477" y1="58015" x2="7477" y2="54962"/>
                        <a14:foregroundMark x1="49533" y1="71756" x2="50467" y2="94656"/>
                        <a14:foregroundMark x1="55140" y1="67176" x2="56075" y2="69466"/>
                        <a14:foregroundMark x1="87850" y1="37405" x2="87850" y2="419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0970" y="712005"/>
            <a:ext cx="770340" cy="943127"/>
          </a:xfrm>
          <a:prstGeom prst="rect">
            <a:avLst/>
          </a:prstGeom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0DF5B6-B10D-445E-AEBF-910DDFA4A8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47" b="95343" l="9362" r="89362">
                        <a14:foregroundMark x1="57021" y1="91912" x2="65957" y2="91667"/>
                        <a14:foregroundMark x1="65532" y1="95588" x2="70213" y2="95343"/>
                        <a14:foregroundMark x1="33617" y1="5147" x2="33617" y2="5882"/>
                        <a14:foregroundMark x1="34894" y1="6863" x2="37872" y2="1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8911" y="1003503"/>
            <a:ext cx="853560" cy="1481925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79CF4B-2F36-44B5-B702-C9A83618A253}"/>
              </a:ext>
            </a:extLst>
          </p:cNvPr>
          <p:cNvSpPr txBox="1"/>
          <p:nvPr/>
        </p:nvSpPr>
        <p:spPr>
          <a:xfrm>
            <a:off x="5150843" y="1104171"/>
            <a:ext cx="669236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몬스터 등장 시 아래 </a:t>
            </a:r>
            <a:r>
              <a:rPr lang="en-US" altLang="ko-KR" sz="1200" dirty="0"/>
              <a:t>2</a:t>
            </a:r>
            <a:r>
              <a:rPr lang="ko-KR" altLang="en-US" sz="1200" dirty="0"/>
              <a:t>가지 타입으로 화면이 전환된다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spcAft>
                <a:spcPts val="600"/>
              </a:spcAft>
              <a:buAutoNum type="arabicPeriod"/>
            </a:pPr>
            <a:r>
              <a:rPr lang="ko-KR" altLang="en-US" sz="1200" dirty="0"/>
              <a:t>검정색 화면이 원형으로 </a:t>
            </a:r>
            <a:r>
              <a:rPr lang="ko-KR" altLang="en-US" sz="1200" dirty="0" err="1"/>
              <a:t>덮히면서</a:t>
            </a:r>
            <a:r>
              <a:rPr lang="ko-KR" altLang="en-US" sz="1200" dirty="0"/>
              <a:t> 전투 </a:t>
            </a:r>
            <a:r>
              <a:rPr lang="ko-KR" altLang="en-US" sz="1200" dirty="0" err="1"/>
              <a:t>씬으로</a:t>
            </a:r>
            <a:r>
              <a:rPr lang="ko-KR" altLang="en-US" sz="1200" dirty="0"/>
              <a:t> 전환</a:t>
            </a:r>
            <a:endParaRPr lang="en-US" altLang="ko-KR" sz="1200" dirty="0"/>
          </a:p>
          <a:p>
            <a:pPr marL="228600" indent="-228600" algn="l" defTabSz="540000">
              <a:spcAft>
                <a:spcPts val="600"/>
              </a:spcAft>
              <a:buAutoNum type="arabicPeriod"/>
            </a:pPr>
            <a:r>
              <a:rPr lang="ko-KR" altLang="en-US" sz="1200" dirty="0"/>
              <a:t>가로 실선으로 전투 </a:t>
            </a:r>
            <a:r>
              <a:rPr lang="ko-KR" altLang="en-US" sz="1200" dirty="0" err="1"/>
              <a:t>씬으로</a:t>
            </a:r>
            <a:r>
              <a:rPr lang="ko-KR" altLang="en-US" sz="1200" dirty="0"/>
              <a:t> 전환</a:t>
            </a:r>
            <a:endParaRPr lang="en-US" altLang="ko-KR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E5A7475-681F-40EF-9658-B73A7DA3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6" y="3848769"/>
            <a:ext cx="4218268" cy="23978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AB584C-0338-4971-A167-17AEE0451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172" y="3848769"/>
            <a:ext cx="4218268" cy="2397819"/>
          </a:xfrm>
          <a:prstGeom prst="rect">
            <a:avLst/>
          </a:prstGeom>
        </p:spPr>
      </p:pic>
      <p:sp>
        <p:nvSpPr>
          <p:cNvPr id="2" name="폭발: 8pt 1">
            <a:extLst>
              <a:ext uri="{FF2B5EF4-FFF2-40B4-BE49-F238E27FC236}">
                <a16:creationId xmlns:a16="http://schemas.microsoft.com/office/drawing/2014/main" id="{54FA555B-ED4F-4266-9701-510F975307F7}"/>
              </a:ext>
            </a:extLst>
          </p:cNvPr>
          <p:cNvSpPr/>
          <p:nvPr/>
        </p:nvSpPr>
        <p:spPr>
          <a:xfrm>
            <a:off x="3222669" y="1655132"/>
            <a:ext cx="377412" cy="249258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D04ECDD-22CF-4B3C-B89B-051753D1F4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63636" y1="35533" x2="81818" y2="61421"/>
                        <a14:backgroundMark x1="81818" y1="61421" x2="73737" y2="53807"/>
                        <a14:backgroundMark x1="49495" y1="55330" x2="51515" y2="68020"/>
                        <a14:backgroundMark x1="37374" y1="35533" x2="34343" y2="45685"/>
                        <a14:backgroundMark x1="38384" y1="32995" x2="38384" y2="36041"/>
                        <a14:backgroundMark x1="32323" y1="46193" x2="32323" y2="49239"/>
                        <a14:backgroundMark x1="43434" y1="67005" x2="43434" y2="72081"/>
                        <a14:backgroundMark x1="45455" y1="64467" x2="44444" y2="675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7199" y="1364867"/>
            <a:ext cx="9429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9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몬스터와의 전투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6CD174-C226-43E1-8087-106F1CE814BA}"/>
              </a:ext>
            </a:extLst>
          </p:cNvPr>
          <p:cNvSpPr txBox="1"/>
          <p:nvPr/>
        </p:nvSpPr>
        <p:spPr>
          <a:xfrm>
            <a:off x="608120" y="829199"/>
            <a:ext cx="103895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BC15AE-50B5-4999-845B-986329341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6" y="1104171"/>
            <a:ext cx="9239688" cy="52521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0DF5B6-B10D-445E-AEBF-910DDFA4A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47" b="95343" l="9362" r="89362">
                        <a14:foregroundMark x1="57021" y1="91912" x2="65957" y2="91667"/>
                        <a14:foregroundMark x1="65532" y1="95588" x2="70213" y2="95343"/>
                        <a14:foregroundMark x1="33617" y1="5147" x2="33617" y2="5882"/>
                        <a14:foregroundMark x1="34894" y1="6863" x2="37872" y2="1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5495" y="1104171"/>
            <a:ext cx="1423788" cy="2471938"/>
          </a:xfrm>
          <a:prstGeom prst="rect">
            <a:avLst/>
          </a:prstGeom>
          <a:ln>
            <a:noFill/>
          </a:ln>
        </p:spPr>
      </p:pic>
      <p:sp>
        <p:nvSpPr>
          <p:cNvPr id="2" name="폭발: 8pt 1">
            <a:extLst>
              <a:ext uri="{FF2B5EF4-FFF2-40B4-BE49-F238E27FC236}">
                <a16:creationId xmlns:a16="http://schemas.microsoft.com/office/drawing/2014/main" id="{54FA555B-ED4F-4266-9701-510F975307F7}"/>
              </a:ext>
            </a:extLst>
          </p:cNvPr>
          <p:cNvSpPr/>
          <p:nvPr/>
        </p:nvSpPr>
        <p:spPr>
          <a:xfrm>
            <a:off x="5053314" y="2723950"/>
            <a:ext cx="377412" cy="249258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1AF2648A-45BC-4B4A-8555-EDB86ECF10D2}"/>
              </a:ext>
            </a:extLst>
          </p:cNvPr>
          <p:cNvSpPr/>
          <p:nvPr/>
        </p:nvSpPr>
        <p:spPr>
          <a:xfrm>
            <a:off x="4962453" y="1463643"/>
            <a:ext cx="377412" cy="249258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81BA9A-5EAD-4DF8-B2F6-AE586BD9E50B}"/>
              </a:ext>
            </a:extLst>
          </p:cNvPr>
          <p:cNvSpPr txBox="1"/>
          <p:nvPr/>
        </p:nvSpPr>
        <p:spPr>
          <a:xfrm>
            <a:off x="5964552" y="1252937"/>
            <a:ext cx="383149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/>
              <a:t>몬스터의 얼굴 부분을 펀치로 타격할 수 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데미지 </a:t>
            </a:r>
            <a:r>
              <a:rPr lang="en-US" altLang="ko-KR" sz="1400" dirty="0"/>
              <a:t>20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E6163D-EA8C-435D-A651-68D46721F1D1}"/>
              </a:ext>
            </a:extLst>
          </p:cNvPr>
          <p:cNvSpPr txBox="1"/>
          <p:nvPr/>
        </p:nvSpPr>
        <p:spPr>
          <a:xfrm>
            <a:off x="773337" y="1185288"/>
            <a:ext cx="2305424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몬스터</a:t>
            </a:r>
            <a:r>
              <a:rPr lang="en-US" altLang="ko-KR" dirty="0"/>
              <a:t> </a:t>
            </a:r>
            <a:r>
              <a:rPr lang="ko-KR" altLang="en-US" dirty="0"/>
              <a:t>이름</a:t>
            </a:r>
            <a:endParaRPr lang="en-US" altLang="ko-KR" dirty="0"/>
          </a:p>
          <a:p>
            <a:r>
              <a:rPr lang="en-US" altLang="ko-KR" dirty="0"/>
              <a:t>HP                         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5D19292-A933-4DE7-87AA-2E4219245568}"/>
              </a:ext>
            </a:extLst>
          </p:cNvPr>
          <p:cNvSpPr/>
          <p:nvPr/>
        </p:nvSpPr>
        <p:spPr>
          <a:xfrm>
            <a:off x="1217073" y="1546597"/>
            <a:ext cx="1800525" cy="2436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dirty="0"/>
              <a:t>50/100</a:t>
            </a:r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81A4A99-9CAC-4EF2-965D-FBF1C7B47B61}"/>
              </a:ext>
            </a:extLst>
          </p:cNvPr>
          <p:cNvSpPr/>
          <p:nvPr/>
        </p:nvSpPr>
        <p:spPr>
          <a:xfrm>
            <a:off x="1222821" y="1546597"/>
            <a:ext cx="894514" cy="2436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설명선: 굽은 선 19">
            <a:extLst>
              <a:ext uri="{FF2B5EF4-FFF2-40B4-BE49-F238E27FC236}">
                <a16:creationId xmlns:a16="http://schemas.microsoft.com/office/drawing/2014/main" id="{68C048A4-5332-4EF0-9334-0F71DBD0D652}"/>
              </a:ext>
            </a:extLst>
          </p:cNvPr>
          <p:cNvSpPr/>
          <p:nvPr/>
        </p:nvSpPr>
        <p:spPr>
          <a:xfrm>
            <a:off x="2117336" y="2145639"/>
            <a:ext cx="2119540" cy="128336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7311"/>
              <a:gd name="adj6" fmla="val -3136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HP </a:t>
            </a:r>
            <a:r>
              <a:rPr lang="ko-KR" altLang="en-US" sz="800" dirty="0"/>
              <a:t>가 </a:t>
            </a:r>
            <a:r>
              <a:rPr lang="en-US" altLang="ko-KR" sz="800" dirty="0"/>
              <a:t>20% </a:t>
            </a:r>
            <a:r>
              <a:rPr lang="ko-KR" altLang="en-US" sz="800" dirty="0"/>
              <a:t>이하 </a:t>
            </a:r>
            <a:r>
              <a:rPr lang="ko-KR" altLang="en-US" sz="800" dirty="0" err="1"/>
              <a:t>프로그레바의</a:t>
            </a:r>
            <a:r>
              <a:rPr lang="ko-KR" altLang="en-US" sz="800" dirty="0"/>
              <a:t> </a:t>
            </a:r>
            <a:r>
              <a:rPr lang="en-US" altLang="ko-KR" sz="800" dirty="0"/>
              <a:t>HP </a:t>
            </a:r>
            <a:r>
              <a:rPr lang="ko-KR" altLang="en-US" sz="800" dirty="0"/>
              <a:t>잔량이 </a:t>
            </a:r>
            <a:r>
              <a:rPr lang="ko-KR" altLang="en-US" sz="800" dirty="0">
                <a:solidFill>
                  <a:srgbClr val="FF0000"/>
                </a:solidFill>
              </a:rPr>
              <a:t>붉은색</a:t>
            </a:r>
            <a:r>
              <a:rPr lang="ko-KR" altLang="en-US" sz="800" dirty="0"/>
              <a:t>으로 표시</a:t>
            </a:r>
            <a:endParaRPr lang="en-US" altLang="ko-KR" sz="800" dirty="0"/>
          </a:p>
          <a:p>
            <a:pPr algn="ctr"/>
            <a:endParaRPr lang="en-US" altLang="ko-KR" sz="700" dirty="0"/>
          </a:p>
          <a:p>
            <a:pPr algn="ctr"/>
            <a:r>
              <a:rPr lang="en-US" altLang="ko-KR" sz="800" dirty="0"/>
              <a:t>HP </a:t>
            </a:r>
            <a:r>
              <a:rPr lang="ko-KR" altLang="en-US" sz="800" dirty="0"/>
              <a:t>가 </a:t>
            </a:r>
            <a:r>
              <a:rPr lang="en-US" altLang="ko-KR" sz="800" dirty="0"/>
              <a:t>65% </a:t>
            </a:r>
            <a:r>
              <a:rPr lang="ko-KR" altLang="en-US" sz="800" dirty="0"/>
              <a:t>이하 </a:t>
            </a:r>
            <a:r>
              <a:rPr lang="ko-KR" altLang="en-US" sz="800" dirty="0" err="1"/>
              <a:t>프로그레스바의</a:t>
            </a:r>
            <a:r>
              <a:rPr lang="ko-KR" altLang="en-US" sz="800" dirty="0"/>
              <a:t> </a:t>
            </a:r>
            <a:r>
              <a:rPr lang="en-US" altLang="ko-KR" sz="800" dirty="0"/>
              <a:t>HP </a:t>
            </a:r>
            <a:r>
              <a:rPr lang="ko-KR" altLang="en-US" sz="800" dirty="0"/>
              <a:t>잔량이 </a:t>
            </a:r>
            <a:r>
              <a:rPr lang="ko-KR" altLang="en-US" sz="800" dirty="0">
                <a:solidFill>
                  <a:schemeClr val="accent2"/>
                </a:solidFill>
              </a:rPr>
              <a:t>주황색</a:t>
            </a:r>
            <a:r>
              <a:rPr lang="ko-KR" altLang="en-US" sz="800" dirty="0"/>
              <a:t>으로 표시</a:t>
            </a:r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800" dirty="0"/>
              <a:t>66% </a:t>
            </a:r>
            <a:r>
              <a:rPr lang="ko-KR" altLang="en-US" sz="800" dirty="0"/>
              <a:t>이상일 때</a:t>
            </a:r>
            <a:r>
              <a:rPr lang="ko-KR" altLang="en-US" sz="800" dirty="0">
                <a:solidFill>
                  <a:srgbClr val="00B050"/>
                </a:solidFill>
              </a:rPr>
              <a:t> 녹색</a:t>
            </a:r>
            <a:r>
              <a:rPr lang="ko-KR" altLang="en-US" sz="800" dirty="0"/>
              <a:t>으로 표시</a:t>
            </a:r>
            <a:endParaRPr lang="en-US" altLang="ko-KR" sz="800" dirty="0"/>
          </a:p>
          <a:p>
            <a:pPr algn="ctr"/>
            <a:r>
              <a:rPr lang="en-US" altLang="ko-KR" sz="800" dirty="0"/>
              <a:t>n/N </a:t>
            </a:r>
            <a:r>
              <a:rPr lang="ko-KR" altLang="en-US" sz="800" dirty="0"/>
              <a:t>방식으로 </a:t>
            </a:r>
            <a:r>
              <a:rPr lang="en-US" altLang="ko-KR" sz="800" dirty="0"/>
              <a:t>HP </a:t>
            </a:r>
            <a:r>
              <a:rPr lang="ko-KR" altLang="en-US" sz="800" dirty="0"/>
              <a:t>최대량과 </a:t>
            </a:r>
            <a:r>
              <a:rPr lang="ko-KR" altLang="en-US" sz="800" dirty="0" err="1"/>
              <a:t>남은양이</a:t>
            </a:r>
            <a:r>
              <a:rPr lang="ko-KR" altLang="en-US" sz="800" dirty="0"/>
              <a:t> 표시</a:t>
            </a:r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800" dirty="0"/>
              <a:t>9</a:t>
            </a:r>
            <a:r>
              <a:rPr lang="ko-KR" altLang="en-US" sz="800" dirty="0"/>
              <a:t>플레이어 </a:t>
            </a:r>
            <a:r>
              <a:rPr lang="en-US" altLang="ko-KR" sz="800" dirty="0"/>
              <a:t>HP </a:t>
            </a:r>
            <a:r>
              <a:rPr lang="ko-KR" altLang="en-US" sz="800" dirty="0"/>
              <a:t>표시 규칙도 동일</a:t>
            </a:r>
            <a:r>
              <a:rPr lang="en-US" altLang="ko-KR" sz="800" dirty="0"/>
              <a:t>)</a:t>
            </a:r>
            <a:endParaRPr lang="ko-KR" altLang="en-US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96A3DC-08B8-4D43-9FDC-926DFFCE12D4}"/>
              </a:ext>
            </a:extLst>
          </p:cNvPr>
          <p:cNvSpPr txBox="1"/>
          <p:nvPr/>
        </p:nvSpPr>
        <p:spPr>
          <a:xfrm>
            <a:off x="5994292" y="2462340"/>
            <a:ext cx="3533340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/>
              <a:t>다리 부분을 </a:t>
            </a:r>
            <a:r>
              <a:rPr lang="ko-KR" altLang="en-US" sz="1400" dirty="0" err="1"/>
              <a:t>로우킥으로</a:t>
            </a:r>
            <a:r>
              <a:rPr lang="ko-KR" altLang="en-US" sz="1400" dirty="0"/>
              <a:t> 타격할 수 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 err="1"/>
              <a:t>대미지</a:t>
            </a:r>
            <a:r>
              <a:rPr lang="ko-KR" altLang="en-US" sz="1400" dirty="0"/>
              <a:t> </a:t>
            </a:r>
            <a:r>
              <a:rPr lang="en-US" altLang="ko-KR" sz="1400" dirty="0"/>
              <a:t>10 (10% </a:t>
            </a:r>
            <a:r>
              <a:rPr lang="ko-KR" altLang="en-US" sz="1400" dirty="0"/>
              <a:t>확률로 몬스터 즉사</a:t>
            </a:r>
            <a:r>
              <a:rPr lang="en-US" altLang="ko-KR" sz="1400" dirty="0"/>
              <a:t>)</a:t>
            </a:r>
          </a:p>
          <a:p>
            <a:r>
              <a:rPr lang="en-US" altLang="ko-KR" sz="1400" strike="sngStrike" dirty="0"/>
              <a:t>- </a:t>
            </a:r>
            <a:r>
              <a:rPr lang="ko-KR" altLang="en-US" sz="1400" strike="sngStrike" dirty="0" err="1"/>
              <a:t>로우킥</a:t>
            </a:r>
            <a:r>
              <a:rPr lang="ko-KR" altLang="en-US" sz="1400" strike="sngStrike" dirty="0"/>
              <a:t> 애니메이션 필요 </a:t>
            </a:r>
            <a:r>
              <a:rPr lang="en-US" altLang="ko-KR" sz="1400" strike="sngStrike" dirty="0" err="1"/>
              <a:t>JoyRunLowKick</a:t>
            </a:r>
            <a:endParaRPr lang="ko-KR" altLang="en-US" sz="1400" strike="sngStrik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6B78E8-6FFB-4867-9E8E-767F6FE97EC9}"/>
              </a:ext>
            </a:extLst>
          </p:cNvPr>
          <p:cNvSpPr txBox="1"/>
          <p:nvPr/>
        </p:nvSpPr>
        <p:spPr>
          <a:xfrm>
            <a:off x="7528834" y="5668059"/>
            <a:ext cx="2305424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Player </a:t>
            </a:r>
          </a:p>
          <a:p>
            <a:r>
              <a:rPr lang="en-US" altLang="ko-KR" dirty="0"/>
              <a:t>HP                         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758BE5E-0241-4D30-B25E-0CC524D111D3}"/>
              </a:ext>
            </a:extLst>
          </p:cNvPr>
          <p:cNvSpPr/>
          <p:nvPr/>
        </p:nvSpPr>
        <p:spPr>
          <a:xfrm>
            <a:off x="7972570" y="6029368"/>
            <a:ext cx="1800525" cy="2436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dirty="0"/>
              <a:t>50/100</a:t>
            </a:r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B3020D5-1EE2-48CC-9D83-441C3BBA85CE}"/>
              </a:ext>
            </a:extLst>
          </p:cNvPr>
          <p:cNvSpPr/>
          <p:nvPr/>
        </p:nvSpPr>
        <p:spPr>
          <a:xfrm>
            <a:off x="7978318" y="6029368"/>
            <a:ext cx="894514" cy="2436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1DCBFF-89B1-4F41-A1E3-941D3CAFC4CF}"/>
              </a:ext>
            </a:extLst>
          </p:cNvPr>
          <p:cNvSpPr txBox="1"/>
          <p:nvPr/>
        </p:nvSpPr>
        <p:spPr>
          <a:xfrm>
            <a:off x="5994292" y="3576109"/>
            <a:ext cx="251222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/>
              <a:t>몬스터</a:t>
            </a:r>
            <a:r>
              <a:rPr lang="en-US" altLang="ko-KR" sz="1400" dirty="0"/>
              <a:t> </a:t>
            </a:r>
            <a:r>
              <a:rPr lang="ko-KR" altLang="en-US" sz="1400" dirty="0"/>
              <a:t>공격 </a:t>
            </a:r>
            <a:r>
              <a:rPr lang="ko-KR" altLang="en-US" sz="1400" dirty="0" err="1"/>
              <a:t>대미지</a:t>
            </a:r>
            <a:r>
              <a:rPr lang="ko-KR" altLang="en-US" sz="1400" dirty="0"/>
              <a:t> </a:t>
            </a:r>
            <a:r>
              <a:rPr lang="en-US" altLang="ko-KR" sz="1400" dirty="0"/>
              <a:t>10</a:t>
            </a:r>
          </a:p>
          <a:p>
            <a:r>
              <a:rPr lang="ko-KR" altLang="en-US" sz="1400" dirty="0"/>
              <a:t>좌</a:t>
            </a:r>
            <a:r>
              <a:rPr lang="en-US" altLang="ko-KR" sz="1400" dirty="0"/>
              <a:t>, </a:t>
            </a:r>
            <a:r>
              <a:rPr lang="ko-KR" altLang="en-US" sz="1400" dirty="0"/>
              <a:t>우 이동 또는 점프는 회피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0DC0F45-4201-4DA4-9DE8-5E72675B47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63636" y1="35533" x2="81818" y2="61421"/>
                        <a14:backgroundMark x1="81818" y1="61421" x2="73737" y2="53807"/>
                        <a14:backgroundMark x1="49495" y1="55330" x2="51515" y2="68020"/>
                        <a14:backgroundMark x1="37374" y1="35533" x2="34343" y2="45685"/>
                        <a14:backgroundMark x1="38384" y1="32995" x2="38384" y2="36041"/>
                        <a14:backgroundMark x1="32323" y1="46193" x2="32323" y2="49239"/>
                        <a14:backgroundMark x1="43434" y1="67005" x2="43434" y2="72081"/>
                        <a14:backgroundMark x1="45455" y1="64467" x2="44444" y2="675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8689" y="2939883"/>
            <a:ext cx="1414115" cy="2813946"/>
          </a:xfrm>
          <a:prstGeom prst="rect">
            <a:avLst/>
          </a:prstGeom>
        </p:spPr>
      </p:pic>
      <p:sp>
        <p:nvSpPr>
          <p:cNvPr id="11" name="설명선: 굽은 선 10">
            <a:extLst>
              <a:ext uri="{FF2B5EF4-FFF2-40B4-BE49-F238E27FC236}">
                <a16:creationId xmlns:a16="http://schemas.microsoft.com/office/drawing/2014/main" id="{3D68D802-4F77-4678-B2AC-0B4F90675297}"/>
              </a:ext>
            </a:extLst>
          </p:cNvPr>
          <p:cNvSpPr/>
          <p:nvPr/>
        </p:nvSpPr>
        <p:spPr>
          <a:xfrm>
            <a:off x="2539305" y="5543894"/>
            <a:ext cx="1837709" cy="484907"/>
          </a:xfrm>
          <a:prstGeom prst="borderCallout2">
            <a:avLst>
              <a:gd name="adj1" fmla="val 17020"/>
              <a:gd name="adj2" fmla="val 107159"/>
              <a:gd name="adj3" fmla="val 17020"/>
              <a:gd name="adj4" fmla="val 118455"/>
              <a:gd name="adj5" fmla="val -67422"/>
              <a:gd name="adj6" fmla="val 14095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플레이어 캐릭터 표시</a:t>
            </a:r>
          </a:p>
        </p:txBody>
      </p:sp>
    </p:spTree>
    <p:extLst>
      <p:ext uri="{BB962C8B-B14F-4D97-AF65-F5344CB8AC3E}">
        <p14:creationId xmlns:p14="http://schemas.microsoft.com/office/powerpoint/2010/main" val="1728654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몬스터와의 전투 종료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6CD174-C226-43E1-8087-106F1CE814BA}"/>
              </a:ext>
            </a:extLst>
          </p:cNvPr>
          <p:cNvSpPr txBox="1"/>
          <p:nvPr/>
        </p:nvSpPr>
        <p:spPr>
          <a:xfrm>
            <a:off x="622177" y="837588"/>
            <a:ext cx="103895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몬스터의 </a:t>
            </a:r>
            <a:r>
              <a:rPr lang="en-US" altLang="ko-KR" sz="1200" dirty="0"/>
              <a:t>HP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/>
              <a:t>이 되거나 플레이어의 </a:t>
            </a:r>
            <a:r>
              <a:rPr lang="en-US" altLang="ko-KR" sz="1200" dirty="0"/>
              <a:t>HP 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 err="1"/>
              <a:t>이되면</a:t>
            </a:r>
            <a:r>
              <a:rPr lang="ko-KR" altLang="en-US" sz="1200" dirty="0"/>
              <a:t> 종료된다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플레이어의 </a:t>
            </a:r>
            <a:r>
              <a:rPr lang="en-US" altLang="ko-KR" sz="1200" dirty="0"/>
              <a:t>HP </a:t>
            </a:r>
            <a:r>
              <a:rPr lang="ko-KR" altLang="en-US" sz="1200" dirty="0"/>
              <a:t>잔량만큼 </a:t>
            </a:r>
            <a:r>
              <a:rPr lang="ko-KR" altLang="en-US" sz="1200" dirty="0" err="1"/>
              <a:t>조이런</a:t>
            </a:r>
            <a:r>
              <a:rPr lang="ko-KR" altLang="en-US" sz="1200" dirty="0"/>
              <a:t> 달리기의 제한 시간이 추가되며 동일한 수치만큼 점수가 추가된다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6507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F15499-F847-4B7C-A35E-36B9FCBA7FA5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0000"/>
            <a:r>
              <a:rPr lang="ko-KR" altLang="en-US" sz="6000" b="1" dirty="0" err="1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조이런</a:t>
            </a:r>
            <a:endParaRPr lang="en-US" altLang="ko-KR" sz="6000" b="1" dirty="0">
              <a:solidFill>
                <a:srgbClr val="00206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B7101805-5FFB-4477-8F97-DABD1B39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b="1" smtClean="0">
                <a:solidFill>
                  <a:schemeClr val="bg1"/>
                </a:solidFill>
              </a:rPr>
              <a:t>3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383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게임 개요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54" name="슬라이드 번호 개체 틀 2">
            <a:extLst>
              <a:ext uri="{FF2B5EF4-FFF2-40B4-BE49-F238E27FC236}">
                <a16:creationId xmlns:a16="http://schemas.microsoft.com/office/drawing/2014/main" id="{F8BCBBC5-D65F-42B7-B837-7B34F189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6EB2E0-3E44-4017-8468-1D783ABF8C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079" y="1985554"/>
            <a:ext cx="6693131" cy="421059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933112C-E125-4F25-87EA-0CE4137ED5DC}"/>
              </a:ext>
            </a:extLst>
          </p:cNvPr>
          <p:cNvSpPr txBox="1"/>
          <p:nvPr/>
        </p:nvSpPr>
        <p:spPr>
          <a:xfrm>
            <a:off x="622177" y="1110856"/>
            <a:ext cx="5839583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전면 화면에 등장하는 장애물</a:t>
            </a:r>
            <a:r>
              <a:rPr lang="en-US" altLang="ko-KR" sz="1200" dirty="0"/>
              <a:t>(</a:t>
            </a:r>
            <a:r>
              <a:rPr lang="ko-KR" altLang="en-US" sz="1200" dirty="0"/>
              <a:t>나무</a:t>
            </a:r>
            <a:r>
              <a:rPr lang="en-US" altLang="ko-KR" sz="1200" dirty="0"/>
              <a:t>, </a:t>
            </a:r>
            <a:r>
              <a:rPr lang="ko-KR" altLang="en-US" sz="1200" dirty="0"/>
              <a:t>구덩이 등</a:t>
            </a:r>
            <a:r>
              <a:rPr lang="en-US" altLang="ko-KR" sz="1200" dirty="0"/>
              <a:t>)</a:t>
            </a:r>
            <a:r>
              <a:rPr lang="ko-KR" altLang="en-US" sz="1200" dirty="0"/>
              <a:t>을 피하는 </a:t>
            </a:r>
            <a:r>
              <a:rPr lang="ko-KR" altLang="en-US" sz="1200" dirty="0" err="1"/>
              <a:t>런게임이다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전면 화면과 바닥 스크린의 </a:t>
            </a:r>
            <a:r>
              <a:rPr lang="ko-KR" altLang="en-US" sz="1200" dirty="0" err="1"/>
              <a:t>중상단</a:t>
            </a:r>
            <a:r>
              <a:rPr lang="ko-KR" altLang="en-US" sz="1200" dirty="0"/>
              <a:t> 영역에 제한시간 아이콘과 </a:t>
            </a:r>
            <a:r>
              <a:rPr lang="en-US" altLang="ko-KR" sz="1200" dirty="0">
                <a:solidFill>
                  <a:srgbClr val="FF0000"/>
                </a:solidFill>
              </a:rPr>
              <a:t>(a)</a:t>
            </a:r>
            <a:r>
              <a:rPr lang="ko-KR" altLang="en-US" sz="1200" dirty="0">
                <a:solidFill>
                  <a:srgbClr val="FF0000"/>
                </a:solidFill>
              </a:rPr>
              <a:t>제한시간이 표시</a:t>
            </a:r>
            <a:r>
              <a:rPr lang="ko-KR" altLang="en-US" sz="1200" dirty="0"/>
              <a:t>되며 </a:t>
            </a:r>
            <a:r>
              <a:rPr lang="ko-KR" altLang="en-US" sz="1200" dirty="0" err="1"/>
              <a:t>밀리초</a:t>
            </a:r>
            <a:r>
              <a:rPr lang="ko-KR" altLang="en-US" sz="1200" dirty="0"/>
              <a:t> 단위로 카운트 다운된다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우측의 라이프 </a:t>
            </a:r>
            <a:r>
              <a:rPr lang="ko-KR" altLang="en-US" sz="1200" dirty="0" err="1">
                <a:solidFill>
                  <a:srgbClr val="FF0000"/>
                </a:solidFill>
              </a:rPr>
              <a:t>상태바</a:t>
            </a:r>
            <a:r>
              <a:rPr lang="en-US" altLang="ko-KR" sz="1200" dirty="0">
                <a:solidFill>
                  <a:srgbClr val="FF0000"/>
                </a:solidFill>
              </a:rPr>
              <a:t>(b)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/>
              <a:t>이 되면 게임이 종료되며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half</a:t>
            </a:r>
            <a:r>
              <a:rPr lang="ko-KR" altLang="en-US" sz="1200" dirty="0"/>
              <a:t>상태</a:t>
            </a:r>
            <a:r>
              <a:rPr lang="en-US" altLang="ko-KR" sz="1200" dirty="0"/>
              <a:t>(50)</a:t>
            </a:r>
            <a:r>
              <a:rPr lang="ko-KR" altLang="en-US" sz="1200" dirty="0"/>
              <a:t>로 시작하고 </a:t>
            </a:r>
            <a:r>
              <a:rPr lang="en-US" altLang="ko-KR" sz="1200" dirty="0"/>
              <a:t>100</a:t>
            </a:r>
            <a:r>
              <a:rPr lang="ko-KR" altLang="en-US" sz="1200" dirty="0"/>
              <a:t>을 넘지 못한다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장애물이 없는 통과 가능한 지점을 밟고 있어야 통과되며</a:t>
            </a:r>
            <a:r>
              <a:rPr lang="en-US" altLang="ko-KR" sz="1200" dirty="0"/>
              <a:t>, </a:t>
            </a:r>
            <a:r>
              <a:rPr lang="ko-KR" altLang="en-US" sz="1200" dirty="0"/>
              <a:t>장애물이 </a:t>
            </a:r>
            <a:r>
              <a:rPr lang="ko-KR" altLang="en-US" sz="1200" dirty="0" err="1">
                <a:solidFill>
                  <a:srgbClr val="FF0000"/>
                </a:solidFill>
              </a:rPr>
              <a:t>종단점</a:t>
            </a:r>
            <a:r>
              <a:rPr lang="en-US" altLang="ko-KR" sz="1200" dirty="0">
                <a:solidFill>
                  <a:srgbClr val="FF0000"/>
                </a:solidFill>
              </a:rPr>
              <a:t>(c)</a:t>
            </a:r>
            <a:r>
              <a:rPr lang="ko-KR" altLang="en-US" sz="1200" dirty="0"/>
              <a:t>을 통과할 때 해당 위치를 밟고 있다면 충돌로 판정한다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하트를 획득</a:t>
            </a:r>
            <a:r>
              <a:rPr lang="en-US" altLang="ko-KR" sz="1200" dirty="0"/>
              <a:t>(</a:t>
            </a:r>
            <a:r>
              <a:rPr lang="ko-KR" altLang="en-US" sz="1200" dirty="0"/>
              <a:t>하트가 종단선에 도달할 때 해당 위치를 밟고 있을 경우</a:t>
            </a:r>
            <a:r>
              <a:rPr lang="en-US" altLang="ko-KR" sz="1200" dirty="0"/>
              <a:t>)</a:t>
            </a:r>
            <a:r>
              <a:rPr lang="ko-KR" altLang="en-US" sz="1200" dirty="0"/>
              <a:t>하면 라이프가 하트 </a:t>
            </a:r>
            <a:r>
              <a:rPr lang="ko-KR" altLang="en-US" sz="1200" dirty="0" err="1"/>
              <a:t>갯수만큼</a:t>
            </a:r>
            <a:r>
              <a:rPr lang="ko-KR" altLang="en-US" sz="1200" dirty="0"/>
              <a:t> 증가하고</a:t>
            </a:r>
            <a:r>
              <a:rPr lang="en-US" altLang="ko-KR" sz="1200" dirty="0"/>
              <a:t>,</a:t>
            </a:r>
            <a:r>
              <a:rPr lang="ko-KR" altLang="en-US" sz="1200" dirty="0"/>
              <a:t> 충돌 판정이 나면 라이프가 현재 값의 </a:t>
            </a:r>
            <a:r>
              <a:rPr lang="en-US" altLang="ko-KR" sz="1200" dirty="0"/>
              <a:t>½(</a:t>
            </a:r>
            <a:r>
              <a:rPr lang="ko-KR" altLang="en-US" sz="1200" dirty="0"/>
              <a:t>최소 </a:t>
            </a:r>
            <a:r>
              <a:rPr lang="en-US" altLang="ko-KR" sz="1200" dirty="0"/>
              <a:t>10)</a:t>
            </a:r>
            <a:r>
              <a:rPr lang="ko-KR" altLang="en-US" sz="1200" dirty="0"/>
              <a:t>만큼 감소한다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strike="sngStrike" dirty="0"/>
              <a:t>장애물 간의 거리</a:t>
            </a:r>
            <a:r>
              <a:rPr lang="en-US" altLang="ko-KR" sz="1200" strike="sngStrike" dirty="0"/>
              <a:t>(</a:t>
            </a:r>
            <a:r>
              <a:rPr lang="ko-KR" altLang="en-US" sz="1200" strike="sngStrike" dirty="0"/>
              <a:t>세로</a:t>
            </a:r>
            <a:r>
              <a:rPr lang="en-US" altLang="ko-KR" sz="1200" strike="sngStrike" dirty="0"/>
              <a:t>)</a:t>
            </a:r>
            <a:r>
              <a:rPr lang="ko-KR" altLang="en-US" sz="1200" strike="sngStrike" dirty="0"/>
              <a:t>는 동일하지만 시간이 지날수록 이동속도가 빨라진다</a:t>
            </a:r>
            <a:r>
              <a:rPr lang="en-US" altLang="ko-KR" sz="1200" strike="sngStrike" dirty="0"/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사용자의 발이 바닥에 닿아 있는 칸은 하이라이트 상태로 보여진다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</a:rPr>
              <a:t>사용자의 </a:t>
            </a:r>
            <a:r>
              <a:rPr lang="ko-KR" altLang="en-US" sz="1200" dirty="0" err="1">
                <a:solidFill>
                  <a:srgbClr val="0070C0"/>
                </a:solidFill>
              </a:rPr>
              <a:t>양발</a:t>
            </a:r>
            <a:r>
              <a:rPr lang="ko-KR" altLang="en-US" sz="1200" dirty="0">
                <a:solidFill>
                  <a:srgbClr val="0070C0"/>
                </a:solidFill>
              </a:rPr>
              <a:t> 높이와 발을 올렸다 내리는 속도를 체크하여 이동 속도</a:t>
            </a:r>
            <a:r>
              <a:rPr lang="en-US" altLang="ko-KR" sz="1200" dirty="0">
                <a:solidFill>
                  <a:srgbClr val="0070C0"/>
                </a:solidFill>
              </a:rPr>
              <a:t>(</a:t>
            </a:r>
            <a:r>
              <a:rPr lang="ko-KR" altLang="en-US" sz="1200" dirty="0">
                <a:solidFill>
                  <a:srgbClr val="0070C0"/>
                </a:solidFill>
              </a:rPr>
              <a:t>혹은 화면 스크롤 속도</a:t>
            </a:r>
            <a:r>
              <a:rPr lang="en-US" altLang="ko-KR" sz="1200" dirty="0">
                <a:solidFill>
                  <a:srgbClr val="0070C0"/>
                </a:solidFill>
              </a:rPr>
              <a:t>)</a:t>
            </a:r>
            <a:r>
              <a:rPr lang="ko-KR" altLang="en-US" sz="1200" dirty="0">
                <a:solidFill>
                  <a:srgbClr val="0070C0"/>
                </a:solidFill>
              </a:rPr>
              <a:t>가 빨라진다</a:t>
            </a:r>
            <a:r>
              <a:rPr lang="en-US" altLang="ko-KR" sz="1200" dirty="0">
                <a:solidFill>
                  <a:srgbClr val="0070C0"/>
                </a:solidFill>
              </a:rPr>
              <a:t>. </a:t>
            </a:r>
            <a:r>
              <a:rPr lang="ko-KR" altLang="en-US" sz="1200" dirty="0">
                <a:solidFill>
                  <a:srgbClr val="0070C0"/>
                </a:solidFill>
              </a:rPr>
              <a:t>사용자의 동작이 없다면 </a:t>
            </a:r>
            <a:r>
              <a:rPr lang="en-US" altLang="ko-KR" sz="1200" dirty="0">
                <a:solidFill>
                  <a:srgbClr val="0070C0"/>
                </a:solidFill>
              </a:rPr>
              <a:t>default </a:t>
            </a:r>
            <a:r>
              <a:rPr lang="ko-KR" altLang="en-US" sz="1200" dirty="0">
                <a:solidFill>
                  <a:srgbClr val="0070C0"/>
                </a:solidFill>
              </a:rPr>
              <a:t>속도 최하 속도로 화면이 스크롤된다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</a:rPr>
              <a:t>장애물은 좌</a:t>
            </a:r>
            <a:r>
              <a:rPr lang="en-US" altLang="ko-KR" sz="1200" dirty="0">
                <a:solidFill>
                  <a:srgbClr val="0070C0"/>
                </a:solidFill>
              </a:rPr>
              <a:t>, </a:t>
            </a:r>
            <a:r>
              <a:rPr lang="ko-KR" altLang="en-US" sz="1200" dirty="0">
                <a:solidFill>
                  <a:srgbClr val="0070C0"/>
                </a:solidFill>
              </a:rPr>
              <a:t>우 이동을 통해서 피할 수도 있고 두 발 </a:t>
            </a:r>
            <a:r>
              <a:rPr lang="ko-KR" altLang="en-US" sz="1200" dirty="0">
                <a:solidFill>
                  <a:srgbClr val="0070C0"/>
                </a:solidFill>
                <a:highlight>
                  <a:srgbClr val="FFFF00"/>
                </a:highlight>
              </a:rPr>
              <a:t>점프</a:t>
            </a:r>
            <a:r>
              <a:rPr lang="ko-KR" altLang="en-US" sz="1200" dirty="0">
                <a:solidFill>
                  <a:srgbClr val="0070C0"/>
                </a:solidFill>
              </a:rPr>
              <a:t>를 통해서도 회피할 수 있다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</a:rPr>
              <a:t>나무</a:t>
            </a:r>
            <a:r>
              <a:rPr lang="en-US" altLang="ko-KR" sz="1200" dirty="0">
                <a:solidFill>
                  <a:srgbClr val="0070C0"/>
                </a:solidFill>
              </a:rPr>
              <a:t>, </a:t>
            </a:r>
            <a:r>
              <a:rPr lang="ko-KR" altLang="en-US" sz="1200" dirty="0">
                <a:solidFill>
                  <a:srgbClr val="0070C0"/>
                </a:solidFill>
              </a:rPr>
              <a:t>구덩이 등 하단에 깔리는 장애물은 좌우 </a:t>
            </a:r>
            <a:r>
              <a:rPr lang="en-US" altLang="ko-KR" sz="1200" dirty="0">
                <a:solidFill>
                  <a:srgbClr val="0070C0"/>
                </a:solidFill>
              </a:rPr>
              <a:t>‘</a:t>
            </a:r>
            <a:r>
              <a:rPr lang="ko-KR" altLang="en-US" sz="1200" dirty="0">
                <a:solidFill>
                  <a:srgbClr val="0070C0"/>
                </a:solidFill>
              </a:rPr>
              <a:t>이동 및 점프</a:t>
            </a:r>
            <a:r>
              <a:rPr lang="en-US" altLang="ko-KR" sz="1200" dirty="0">
                <a:solidFill>
                  <a:srgbClr val="0070C0"/>
                </a:solidFill>
              </a:rPr>
              <a:t>’</a:t>
            </a:r>
            <a:r>
              <a:rPr lang="ko-KR" altLang="en-US" sz="1200" dirty="0">
                <a:solidFill>
                  <a:srgbClr val="0070C0"/>
                </a:solidFill>
              </a:rPr>
              <a:t>를 통해 회피한다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</a:rPr>
              <a:t>단 상단에 풍선 오브젝트는 </a:t>
            </a:r>
            <a:r>
              <a:rPr lang="en-US" altLang="ko-KR" sz="1200" dirty="0">
                <a:solidFill>
                  <a:srgbClr val="0070C0"/>
                </a:solidFill>
                <a:highlight>
                  <a:srgbClr val="FFFF00"/>
                </a:highlight>
              </a:rPr>
              <a:t>‘</a:t>
            </a:r>
            <a:r>
              <a:rPr lang="ko-KR" altLang="en-US" sz="1200" dirty="0">
                <a:solidFill>
                  <a:srgbClr val="0070C0"/>
                </a:solidFill>
                <a:highlight>
                  <a:srgbClr val="FFFF00"/>
                </a:highlight>
              </a:rPr>
              <a:t>펀치</a:t>
            </a:r>
            <a:r>
              <a:rPr lang="en-US" altLang="ko-KR" sz="1200" dirty="0">
                <a:solidFill>
                  <a:srgbClr val="0070C0"/>
                </a:solidFill>
                <a:highlight>
                  <a:srgbClr val="FFFF00"/>
                </a:highlight>
              </a:rPr>
              <a:t>’</a:t>
            </a:r>
            <a:r>
              <a:rPr lang="ko-KR" altLang="en-US" sz="1200" dirty="0">
                <a:solidFill>
                  <a:srgbClr val="0070C0"/>
                </a:solidFill>
              </a:rPr>
              <a:t>를 통해서 터트릴 수 있다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74078EE-F016-4351-89FF-365B492F5463}"/>
              </a:ext>
            </a:extLst>
          </p:cNvPr>
          <p:cNvSpPr/>
          <p:nvPr/>
        </p:nvSpPr>
        <p:spPr>
          <a:xfrm>
            <a:off x="8054804" y="2091695"/>
            <a:ext cx="214391" cy="214391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C0F8BA6-4AE7-4B58-8514-5B89C744E0FC}"/>
              </a:ext>
            </a:extLst>
          </p:cNvPr>
          <p:cNvSpPr/>
          <p:nvPr/>
        </p:nvSpPr>
        <p:spPr>
          <a:xfrm>
            <a:off x="8938093" y="1982103"/>
            <a:ext cx="214391" cy="214391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2D777DE9-44C8-412A-BC16-AEF390A46030}"/>
              </a:ext>
            </a:extLst>
          </p:cNvPr>
          <p:cNvSpPr/>
          <p:nvPr/>
        </p:nvSpPr>
        <p:spPr>
          <a:xfrm>
            <a:off x="7592731" y="2728938"/>
            <a:ext cx="214391" cy="214391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638F2EBD-7889-4AA6-9F71-6EED1FA615FB}"/>
              </a:ext>
            </a:extLst>
          </p:cNvPr>
          <p:cNvSpPr/>
          <p:nvPr/>
        </p:nvSpPr>
        <p:spPr>
          <a:xfrm>
            <a:off x="7834975" y="3037360"/>
            <a:ext cx="214391" cy="214391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5E17ED91-FE29-4614-89C3-47F953D002C3}"/>
              </a:ext>
            </a:extLst>
          </p:cNvPr>
          <p:cNvSpPr/>
          <p:nvPr/>
        </p:nvSpPr>
        <p:spPr>
          <a:xfrm>
            <a:off x="8282253" y="2420935"/>
            <a:ext cx="214391" cy="214391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0189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화면 표시 상세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16" name="슬라이드 번호 개체 틀 2">
            <a:extLst>
              <a:ext uri="{FF2B5EF4-FFF2-40B4-BE49-F238E27FC236}">
                <a16:creationId xmlns:a16="http://schemas.microsoft.com/office/drawing/2014/main" id="{A96C9835-D343-4597-BAFB-E3DFA8E7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05CC31-62E6-453F-B247-CCA5426E809A}"/>
              </a:ext>
            </a:extLst>
          </p:cNvPr>
          <p:cNvSpPr txBox="1"/>
          <p:nvPr/>
        </p:nvSpPr>
        <p:spPr>
          <a:xfrm>
            <a:off x="4697789" y="1188311"/>
            <a:ext cx="6524638" cy="3305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전면 스크린에는 </a:t>
            </a:r>
            <a:r>
              <a:rPr lang="ko-KR" altLang="en-US" sz="1200" dirty="0" err="1"/>
              <a:t>게임명</a:t>
            </a:r>
            <a:r>
              <a:rPr lang="en-US" altLang="ko-KR" sz="1200" dirty="0"/>
              <a:t>(</a:t>
            </a:r>
            <a:r>
              <a:rPr lang="ko-KR" altLang="en-US" sz="1200" dirty="0"/>
              <a:t>선택</a:t>
            </a:r>
            <a:r>
              <a:rPr lang="en-US" altLang="ko-KR" sz="1200" dirty="0"/>
              <a:t>), </a:t>
            </a:r>
            <a:r>
              <a:rPr lang="ko-KR" altLang="en-US" sz="1200" dirty="0"/>
              <a:t>진행 시간</a:t>
            </a:r>
            <a:r>
              <a:rPr lang="en-US" altLang="ko-KR" sz="1200" dirty="0"/>
              <a:t>, </a:t>
            </a:r>
            <a:r>
              <a:rPr lang="ko-KR" altLang="en-US" sz="1200" dirty="0"/>
              <a:t>남은 라이프</a:t>
            </a:r>
            <a:r>
              <a:rPr lang="en-US" altLang="ko-KR" sz="1200" dirty="0"/>
              <a:t>, </a:t>
            </a:r>
            <a:r>
              <a:rPr lang="ko-KR" altLang="en-US" sz="1200" dirty="0"/>
              <a:t>양 옆으로 나무가 배치된 배경</a:t>
            </a:r>
            <a:r>
              <a:rPr lang="en-US" altLang="ko-KR" sz="1200" dirty="0"/>
              <a:t>, </a:t>
            </a:r>
            <a:r>
              <a:rPr lang="ko-KR" altLang="en-US" sz="1200" dirty="0"/>
              <a:t>장애물과 하트가 배치된다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장애물은 한 라인에서 통과 가능한 한 지점을 제외한 나머지 지점에 배치될 수 있다</a:t>
            </a:r>
            <a:r>
              <a:rPr lang="en-US" altLang="ko-KR" sz="1200" dirty="0"/>
              <a:t>. 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장애물이 없어 통과는 가능하지만 하트가 없는 지점이 존재할 수 있다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종단점</a:t>
            </a:r>
            <a:r>
              <a:rPr lang="en-US" altLang="ko-KR" sz="1200" dirty="0"/>
              <a:t>(</a:t>
            </a:r>
            <a:r>
              <a:rPr lang="ko-KR" altLang="en-US" sz="1200" dirty="0"/>
              <a:t>하단</a:t>
            </a:r>
            <a:r>
              <a:rPr lang="en-US" altLang="ko-KR" sz="1200" dirty="0"/>
              <a:t>) </a:t>
            </a:r>
            <a:r>
              <a:rPr lang="ko-KR" altLang="en-US" sz="1200" dirty="0"/>
              <a:t>아래는 바닥 스크린과 동일한 칸의 라인이 그려지고</a:t>
            </a:r>
            <a:r>
              <a:rPr lang="en-US" altLang="ko-KR" sz="1200" dirty="0"/>
              <a:t>, </a:t>
            </a:r>
            <a:r>
              <a:rPr lang="ko-KR" altLang="en-US" sz="1200" dirty="0"/>
              <a:t>바닥 스크린과 동일한 칸이 하이라이트 된다</a:t>
            </a:r>
            <a:r>
              <a:rPr lang="en-US" altLang="ko-KR" sz="1200" dirty="0"/>
              <a:t>. </a:t>
            </a:r>
            <a:r>
              <a:rPr lang="ko-KR" altLang="en-US" sz="1200" dirty="0"/>
              <a:t>별도로 사용자의 현재 발 위치가 함께 표시된다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현재 발 위치는 바닥 스크린의 발 포인트를 기준으로 </a:t>
            </a:r>
            <a:r>
              <a:rPr lang="en-US" altLang="ko-KR" sz="1200" dirty="0"/>
              <a:t>x</a:t>
            </a:r>
            <a:r>
              <a:rPr lang="ko-KR" altLang="en-US" sz="1200" dirty="0"/>
              <a:t>축 값만 표시된다</a:t>
            </a:r>
            <a:r>
              <a:rPr lang="en-US" altLang="ko-KR" sz="1200" dirty="0"/>
              <a:t>.(</a:t>
            </a:r>
            <a:r>
              <a:rPr lang="ko-KR" altLang="en-US" sz="1200" dirty="0"/>
              <a:t>사용자 좌우</a:t>
            </a:r>
            <a:r>
              <a:rPr lang="en-US" altLang="ko-KR" sz="1200" dirty="0"/>
              <a:t>)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</a:rPr>
              <a:t>전면 스크린에 </a:t>
            </a:r>
            <a:r>
              <a:rPr lang="en-US" altLang="ko-KR" sz="1200" dirty="0">
                <a:solidFill>
                  <a:srgbClr val="0070C0"/>
                </a:solidFill>
              </a:rPr>
              <a:t>3D </a:t>
            </a:r>
            <a:r>
              <a:rPr lang="ko-KR" altLang="en-US" sz="1200" dirty="0">
                <a:solidFill>
                  <a:srgbClr val="0070C0"/>
                </a:solidFill>
              </a:rPr>
              <a:t>모델링 캐릭터</a:t>
            </a:r>
            <a:r>
              <a:rPr lang="en-US" altLang="ko-KR" sz="1200" dirty="0">
                <a:solidFill>
                  <a:srgbClr val="0070C0"/>
                </a:solidFill>
              </a:rPr>
              <a:t>(</a:t>
            </a:r>
            <a:r>
              <a:rPr lang="ko-KR" altLang="en-US" sz="1200" dirty="0">
                <a:solidFill>
                  <a:srgbClr val="0070C0"/>
                </a:solidFill>
              </a:rPr>
              <a:t>스냅샷 캐릭터라고 명명</a:t>
            </a:r>
            <a:r>
              <a:rPr lang="en-US" altLang="ko-KR" sz="1200" dirty="0">
                <a:solidFill>
                  <a:srgbClr val="0070C0"/>
                </a:solidFill>
              </a:rPr>
              <a:t>)</a:t>
            </a:r>
            <a:r>
              <a:rPr lang="ko-KR" altLang="en-US" sz="1200" dirty="0">
                <a:solidFill>
                  <a:srgbClr val="0070C0"/>
                </a:solidFill>
              </a:rPr>
              <a:t>를 표시해주고 사용자의 발 속도에 따라 스냅샷 캐릭터의 애니메이션 속도가 변경된다</a:t>
            </a:r>
            <a:r>
              <a:rPr lang="en-US" altLang="ko-KR" sz="1200" dirty="0">
                <a:solidFill>
                  <a:srgbClr val="0070C0"/>
                </a:solidFill>
              </a:rPr>
              <a:t>. </a:t>
            </a:r>
            <a:r>
              <a:rPr lang="ko-KR" altLang="en-US" sz="1200" dirty="0">
                <a:solidFill>
                  <a:srgbClr val="0070C0"/>
                </a:solidFill>
              </a:rPr>
              <a:t>사용자가 점프를 하면 점프를 한다</a:t>
            </a:r>
            <a:r>
              <a:rPr lang="en-US" altLang="ko-KR" sz="1200" dirty="0">
                <a:solidFill>
                  <a:srgbClr val="0070C0"/>
                </a:solidFill>
              </a:rPr>
              <a:t>.(R&amp;D </a:t>
            </a:r>
            <a:r>
              <a:rPr lang="ko-KR" altLang="en-US" sz="1200" dirty="0">
                <a:solidFill>
                  <a:srgbClr val="0070C0"/>
                </a:solidFill>
              </a:rPr>
              <a:t>필요</a:t>
            </a:r>
            <a:r>
              <a:rPr lang="en-US" altLang="ko-KR" sz="1200" dirty="0">
                <a:solidFill>
                  <a:srgbClr val="0070C0"/>
                </a:solidFill>
              </a:rPr>
              <a:t>)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70C0"/>
                </a:solidFill>
              </a:rPr>
              <a:t>3D </a:t>
            </a:r>
            <a:r>
              <a:rPr lang="ko-KR" altLang="en-US" sz="1200" dirty="0">
                <a:solidFill>
                  <a:srgbClr val="0070C0"/>
                </a:solidFill>
              </a:rPr>
              <a:t>모델링 캐릭터는 존</a:t>
            </a:r>
            <a:r>
              <a:rPr lang="en-US" altLang="ko-KR" sz="1200" dirty="0">
                <a:solidFill>
                  <a:srgbClr val="0070C0"/>
                </a:solidFill>
              </a:rPr>
              <a:t>, </a:t>
            </a:r>
            <a:r>
              <a:rPr lang="ko-KR" altLang="en-US" sz="1200" dirty="0">
                <a:solidFill>
                  <a:srgbClr val="0070C0"/>
                </a:solidFill>
              </a:rPr>
              <a:t>사라 레퍼런스 캐릭터를 사용한다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91A407-6050-4E8D-BE23-2839E74F6092}"/>
              </a:ext>
            </a:extLst>
          </p:cNvPr>
          <p:cNvSpPr txBox="1"/>
          <p:nvPr/>
        </p:nvSpPr>
        <p:spPr>
          <a:xfrm>
            <a:off x="4697789" y="4193034"/>
            <a:ext cx="6524638" cy="837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바닥 스크린에는 인식 불가 영역에 진행 시간</a:t>
            </a:r>
            <a:r>
              <a:rPr lang="en-US" altLang="ko-KR" sz="1200" dirty="0"/>
              <a:t>, </a:t>
            </a:r>
            <a:r>
              <a:rPr lang="ko-KR" altLang="en-US" sz="1200" dirty="0"/>
              <a:t>라이프 미터와 라이프 값이</a:t>
            </a:r>
            <a:r>
              <a:rPr lang="en-US" altLang="ko-KR" sz="1200" dirty="0"/>
              <a:t> </a:t>
            </a:r>
            <a:r>
              <a:rPr lang="ko-KR" altLang="en-US" sz="1200" dirty="0"/>
              <a:t>표시된다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바닥 스크린 일반 영역은 다섯 개 칸으로 나누고 사용자가 밟고 있는 칸은 하이라이트 된다</a:t>
            </a:r>
            <a:r>
              <a:rPr lang="en-US" altLang="ko-KR" sz="1200" dirty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D52497-33C0-4396-9A0D-367F72DBE89C}"/>
              </a:ext>
            </a:extLst>
          </p:cNvPr>
          <p:cNvSpPr/>
          <p:nvPr/>
        </p:nvSpPr>
        <p:spPr>
          <a:xfrm>
            <a:off x="301874" y="3011557"/>
            <a:ext cx="3828220" cy="33675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044A5C-68D1-4A55-B509-6525AD588A36}"/>
              </a:ext>
            </a:extLst>
          </p:cNvPr>
          <p:cNvSpPr/>
          <p:nvPr/>
        </p:nvSpPr>
        <p:spPr>
          <a:xfrm>
            <a:off x="301875" y="3011557"/>
            <a:ext cx="1288086" cy="3367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691D18F-66D4-491A-8AC8-54D06AA5DD7A}"/>
              </a:ext>
            </a:extLst>
          </p:cNvPr>
          <p:cNvSpPr/>
          <p:nvPr/>
        </p:nvSpPr>
        <p:spPr>
          <a:xfrm>
            <a:off x="2845408" y="3011164"/>
            <a:ext cx="1284686" cy="3367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F536A2E-8624-45AB-A421-F84E78EF7408}"/>
              </a:ext>
            </a:extLst>
          </p:cNvPr>
          <p:cNvSpPr/>
          <p:nvPr/>
        </p:nvSpPr>
        <p:spPr>
          <a:xfrm>
            <a:off x="291935" y="4711149"/>
            <a:ext cx="3828220" cy="164390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5F53FC-A891-4348-A99A-0383B41854E2}"/>
              </a:ext>
            </a:extLst>
          </p:cNvPr>
          <p:cNvSpPr/>
          <p:nvPr/>
        </p:nvSpPr>
        <p:spPr>
          <a:xfrm>
            <a:off x="291935" y="4710505"/>
            <a:ext cx="1268981" cy="16449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473B45E-3D70-4E15-8740-E49118BDCF77}"/>
              </a:ext>
            </a:extLst>
          </p:cNvPr>
          <p:cNvSpPr/>
          <p:nvPr/>
        </p:nvSpPr>
        <p:spPr>
          <a:xfrm>
            <a:off x="2835469" y="4709719"/>
            <a:ext cx="1294625" cy="16449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B0C4B4-E196-40AB-8A86-B1BABC67C018}"/>
              </a:ext>
            </a:extLst>
          </p:cNvPr>
          <p:cNvSpPr/>
          <p:nvPr/>
        </p:nvSpPr>
        <p:spPr>
          <a:xfrm>
            <a:off x="3071191" y="1184861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Life</a:t>
            </a:r>
            <a:endParaRPr lang="ko-KR" altLang="en-US" sz="12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638D469-772D-4660-B283-2AF38BF1E0A3}"/>
              </a:ext>
            </a:extLst>
          </p:cNvPr>
          <p:cNvSpPr/>
          <p:nvPr/>
        </p:nvSpPr>
        <p:spPr>
          <a:xfrm>
            <a:off x="1681563" y="1184861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진행 시간</a:t>
            </a:r>
            <a:endParaRPr lang="ko-KR" altLang="en-US" sz="12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EE4D48A-79EB-4F09-A40E-C1B711611757}"/>
              </a:ext>
            </a:extLst>
          </p:cNvPr>
          <p:cNvSpPr/>
          <p:nvPr/>
        </p:nvSpPr>
        <p:spPr>
          <a:xfrm>
            <a:off x="301874" y="1205593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게임 이름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985A09CB-575E-4C62-A455-9F0C614C5C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343" y="3021068"/>
            <a:ext cx="340315" cy="316946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300D6BB-82A4-46FD-9CEB-5A1A7239640D}"/>
              </a:ext>
            </a:extLst>
          </p:cNvPr>
          <p:cNvSpPr/>
          <p:nvPr/>
        </p:nvSpPr>
        <p:spPr>
          <a:xfrm>
            <a:off x="516834" y="2751909"/>
            <a:ext cx="1073125" cy="10811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장애물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C5B2CFF-CEF0-408A-B929-E03A903F7D1F}"/>
              </a:ext>
            </a:extLst>
          </p:cNvPr>
          <p:cNvSpPr/>
          <p:nvPr/>
        </p:nvSpPr>
        <p:spPr>
          <a:xfrm>
            <a:off x="3071191" y="4202442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Life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3E278B-A1E2-4C40-87F9-C5F7E984FF19}"/>
              </a:ext>
            </a:extLst>
          </p:cNvPr>
          <p:cNvSpPr/>
          <p:nvPr/>
        </p:nvSpPr>
        <p:spPr>
          <a:xfrm>
            <a:off x="1681563" y="4215475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진행 시간</a:t>
            </a:r>
            <a:endParaRPr lang="ko-KR" altLang="en-US" sz="12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EC5FC90-29C9-42F1-94C2-88E2EF0FFCE9}"/>
              </a:ext>
            </a:extLst>
          </p:cNvPr>
          <p:cNvGrpSpPr/>
          <p:nvPr/>
        </p:nvGrpSpPr>
        <p:grpSpPr>
          <a:xfrm>
            <a:off x="301874" y="953144"/>
            <a:ext cx="3828220" cy="2395168"/>
            <a:chOff x="987620" y="878211"/>
            <a:chExt cx="3828220" cy="2395168"/>
          </a:xfrm>
          <a:noFill/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1EE0A4A-78D8-470C-A1D4-9B1F7E38D348}"/>
                </a:ext>
              </a:extLst>
            </p:cNvPr>
            <p:cNvSpPr/>
            <p:nvPr/>
          </p:nvSpPr>
          <p:spPr>
            <a:xfrm>
              <a:off x="987620" y="878211"/>
              <a:ext cx="1143463" cy="231717"/>
            </a:xfrm>
            <a:prstGeom prst="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전면 스크린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04F993C-9A3A-4330-AB97-C7BBAD0E0CC4}"/>
                </a:ext>
              </a:extLst>
            </p:cNvPr>
            <p:cNvSpPr/>
            <p:nvPr/>
          </p:nvSpPr>
          <p:spPr>
            <a:xfrm>
              <a:off x="987620" y="1113379"/>
              <a:ext cx="3828220" cy="2160000"/>
            </a:xfrm>
            <a:prstGeom prst="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13DB97A-AC46-489F-AE27-0A882086D411}"/>
              </a:ext>
            </a:extLst>
          </p:cNvPr>
          <p:cNvGrpSpPr/>
          <p:nvPr/>
        </p:nvGrpSpPr>
        <p:grpSpPr>
          <a:xfrm>
            <a:off x="301874" y="3961317"/>
            <a:ext cx="3828220" cy="2395168"/>
            <a:chOff x="987620" y="878211"/>
            <a:chExt cx="3828220" cy="2395168"/>
          </a:xfrm>
          <a:noFill/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5C4AF87-672D-4BAF-9EF1-9EF8B42EC2C7}"/>
                </a:ext>
              </a:extLst>
            </p:cNvPr>
            <p:cNvSpPr/>
            <p:nvPr/>
          </p:nvSpPr>
          <p:spPr>
            <a:xfrm>
              <a:off x="987620" y="1113379"/>
              <a:ext cx="3828220" cy="2160000"/>
            </a:xfrm>
            <a:prstGeom prst="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22C1191-73CF-4365-BB6D-E87016D59D7E}"/>
                </a:ext>
              </a:extLst>
            </p:cNvPr>
            <p:cNvSpPr/>
            <p:nvPr/>
          </p:nvSpPr>
          <p:spPr>
            <a:xfrm>
              <a:off x="987620" y="878211"/>
              <a:ext cx="1143463" cy="231717"/>
            </a:xfrm>
            <a:prstGeom prst="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바닥 스크린</a:t>
              </a:r>
            </a:p>
          </p:txBody>
        </p:sp>
      </p:grpSp>
      <p:sp>
        <p:nvSpPr>
          <p:cNvPr id="2" name="하트 1">
            <a:extLst>
              <a:ext uri="{FF2B5EF4-FFF2-40B4-BE49-F238E27FC236}">
                <a16:creationId xmlns:a16="http://schemas.microsoft.com/office/drawing/2014/main" id="{1C878DD8-8322-43A1-BE55-4123C8C8C959}"/>
              </a:ext>
            </a:extLst>
          </p:cNvPr>
          <p:cNvSpPr/>
          <p:nvPr/>
        </p:nvSpPr>
        <p:spPr>
          <a:xfrm>
            <a:off x="1849963" y="2277287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하트 60">
            <a:extLst>
              <a:ext uri="{FF2B5EF4-FFF2-40B4-BE49-F238E27FC236}">
                <a16:creationId xmlns:a16="http://schemas.microsoft.com/office/drawing/2014/main" id="{3C996F49-8BDA-43B7-8320-44611B39CE5C}"/>
              </a:ext>
            </a:extLst>
          </p:cNvPr>
          <p:cNvSpPr/>
          <p:nvPr/>
        </p:nvSpPr>
        <p:spPr>
          <a:xfrm>
            <a:off x="1849963" y="2404087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하트 62">
            <a:extLst>
              <a:ext uri="{FF2B5EF4-FFF2-40B4-BE49-F238E27FC236}">
                <a16:creationId xmlns:a16="http://schemas.microsoft.com/office/drawing/2014/main" id="{B4AA5204-C00B-4D48-A149-EC4B5D5B1523}"/>
              </a:ext>
            </a:extLst>
          </p:cNvPr>
          <p:cNvSpPr/>
          <p:nvPr/>
        </p:nvSpPr>
        <p:spPr>
          <a:xfrm>
            <a:off x="1849963" y="2530887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하트 64">
            <a:extLst>
              <a:ext uri="{FF2B5EF4-FFF2-40B4-BE49-F238E27FC236}">
                <a16:creationId xmlns:a16="http://schemas.microsoft.com/office/drawing/2014/main" id="{F66578AE-8C39-44A1-B696-9049350B7C45}"/>
              </a:ext>
            </a:extLst>
          </p:cNvPr>
          <p:cNvSpPr/>
          <p:nvPr/>
        </p:nvSpPr>
        <p:spPr>
          <a:xfrm>
            <a:off x="1849963" y="2657687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하트 79">
            <a:extLst>
              <a:ext uri="{FF2B5EF4-FFF2-40B4-BE49-F238E27FC236}">
                <a16:creationId xmlns:a16="http://schemas.microsoft.com/office/drawing/2014/main" id="{D652633F-733F-4EFD-860F-4D5FACAE5CBF}"/>
              </a:ext>
            </a:extLst>
          </p:cNvPr>
          <p:cNvSpPr/>
          <p:nvPr/>
        </p:nvSpPr>
        <p:spPr>
          <a:xfrm>
            <a:off x="2417658" y="228156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하트 80">
            <a:extLst>
              <a:ext uri="{FF2B5EF4-FFF2-40B4-BE49-F238E27FC236}">
                <a16:creationId xmlns:a16="http://schemas.microsoft.com/office/drawing/2014/main" id="{C3780761-B944-421A-9251-F79F535B1584}"/>
              </a:ext>
            </a:extLst>
          </p:cNvPr>
          <p:cNvSpPr/>
          <p:nvPr/>
        </p:nvSpPr>
        <p:spPr>
          <a:xfrm>
            <a:off x="2417658" y="240836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하트 81">
            <a:extLst>
              <a:ext uri="{FF2B5EF4-FFF2-40B4-BE49-F238E27FC236}">
                <a16:creationId xmlns:a16="http://schemas.microsoft.com/office/drawing/2014/main" id="{A36E4B8E-426A-4643-8697-A066D671E85D}"/>
              </a:ext>
            </a:extLst>
          </p:cNvPr>
          <p:cNvSpPr/>
          <p:nvPr/>
        </p:nvSpPr>
        <p:spPr>
          <a:xfrm>
            <a:off x="2417658" y="253516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하트 82">
            <a:extLst>
              <a:ext uri="{FF2B5EF4-FFF2-40B4-BE49-F238E27FC236}">
                <a16:creationId xmlns:a16="http://schemas.microsoft.com/office/drawing/2014/main" id="{84ED00CE-5A4B-4781-8800-B41A8509E74D}"/>
              </a:ext>
            </a:extLst>
          </p:cNvPr>
          <p:cNvSpPr/>
          <p:nvPr/>
        </p:nvSpPr>
        <p:spPr>
          <a:xfrm>
            <a:off x="2417658" y="266196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DCE2EF6E-CC4E-4BAE-A8E5-7BD83A307A66}"/>
              </a:ext>
            </a:extLst>
          </p:cNvPr>
          <p:cNvSpPr/>
          <p:nvPr/>
        </p:nvSpPr>
        <p:spPr>
          <a:xfrm>
            <a:off x="2259197" y="1572655"/>
            <a:ext cx="600718" cy="12080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장애물</a:t>
            </a:r>
          </a:p>
        </p:txBody>
      </p:sp>
      <p:sp>
        <p:nvSpPr>
          <p:cNvPr id="89" name="하트 88">
            <a:extLst>
              <a:ext uri="{FF2B5EF4-FFF2-40B4-BE49-F238E27FC236}">
                <a16:creationId xmlns:a16="http://schemas.microsoft.com/office/drawing/2014/main" id="{A910BA6D-1DD9-431D-962C-8A21E2DB6183}"/>
              </a:ext>
            </a:extLst>
          </p:cNvPr>
          <p:cNvSpPr/>
          <p:nvPr/>
        </p:nvSpPr>
        <p:spPr>
          <a:xfrm>
            <a:off x="2414094" y="1693887"/>
            <a:ext cx="62526" cy="62526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하트 89">
            <a:extLst>
              <a:ext uri="{FF2B5EF4-FFF2-40B4-BE49-F238E27FC236}">
                <a16:creationId xmlns:a16="http://schemas.microsoft.com/office/drawing/2014/main" id="{03DC3F4E-41A5-48D8-83EF-F1D8816546ED}"/>
              </a:ext>
            </a:extLst>
          </p:cNvPr>
          <p:cNvSpPr/>
          <p:nvPr/>
        </p:nvSpPr>
        <p:spPr>
          <a:xfrm>
            <a:off x="2414094" y="1816531"/>
            <a:ext cx="62526" cy="62526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하트 90">
            <a:extLst>
              <a:ext uri="{FF2B5EF4-FFF2-40B4-BE49-F238E27FC236}">
                <a16:creationId xmlns:a16="http://schemas.microsoft.com/office/drawing/2014/main" id="{F81BFA93-0FC9-4CB0-B5E4-FAD077DC2EBC}"/>
              </a:ext>
            </a:extLst>
          </p:cNvPr>
          <p:cNvSpPr/>
          <p:nvPr/>
        </p:nvSpPr>
        <p:spPr>
          <a:xfrm>
            <a:off x="2414094" y="1755209"/>
            <a:ext cx="62526" cy="62526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하트 91">
            <a:extLst>
              <a:ext uri="{FF2B5EF4-FFF2-40B4-BE49-F238E27FC236}">
                <a16:creationId xmlns:a16="http://schemas.microsoft.com/office/drawing/2014/main" id="{C54963FE-DB76-4A16-AF18-F907519C6BDB}"/>
              </a:ext>
            </a:extLst>
          </p:cNvPr>
          <p:cNvSpPr/>
          <p:nvPr/>
        </p:nvSpPr>
        <p:spPr>
          <a:xfrm>
            <a:off x="2414094" y="1877853"/>
            <a:ext cx="62526" cy="62526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1597546D-F3C4-4C7C-9BB6-198EA12B0130}"/>
              </a:ext>
            </a:extLst>
          </p:cNvPr>
          <p:cNvSpPr/>
          <p:nvPr/>
        </p:nvSpPr>
        <p:spPr>
          <a:xfrm>
            <a:off x="2832069" y="2748333"/>
            <a:ext cx="1026389" cy="114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장애물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04E0F46F-9D72-43A1-9D01-6D7A4D2F35E5}"/>
              </a:ext>
            </a:extLst>
          </p:cNvPr>
          <p:cNvSpPr/>
          <p:nvPr/>
        </p:nvSpPr>
        <p:spPr>
          <a:xfrm>
            <a:off x="1406391" y="1797474"/>
            <a:ext cx="786382" cy="11443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장애물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2FC3567-900A-4721-B711-A00B9277AE81}"/>
              </a:ext>
            </a:extLst>
          </p:cNvPr>
          <p:cNvCxnSpPr/>
          <p:nvPr/>
        </p:nvCxnSpPr>
        <p:spPr>
          <a:xfrm flipH="1">
            <a:off x="325530" y="1514160"/>
            <a:ext cx="1356033" cy="1497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CF5C08F-CCA9-44D8-8C8A-DB9BE3ACB729}"/>
              </a:ext>
            </a:extLst>
          </p:cNvPr>
          <p:cNvCxnSpPr>
            <a:cxnSpLocks/>
          </p:cNvCxnSpPr>
          <p:nvPr/>
        </p:nvCxnSpPr>
        <p:spPr>
          <a:xfrm>
            <a:off x="2730527" y="1512730"/>
            <a:ext cx="1389628" cy="1504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하트 58">
            <a:extLst>
              <a:ext uri="{FF2B5EF4-FFF2-40B4-BE49-F238E27FC236}">
                <a16:creationId xmlns:a16="http://schemas.microsoft.com/office/drawing/2014/main" id="{45E17FCD-2A3F-48E6-AC5C-F4DFE8FDBAD0}"/>
              </a:ext>
            </a:extLst>
          </p:cNvPr>
          <p:cNvSpPr/>
          <p:nvPr/>
        </p:nvSpPr>
        <p:spPr>
          <a:xfrm>
            <a:off x="1563697" y="1908016"/>
            <a:ext cx="99081" cy="108117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하트 59">
            <a:extLst>
              <a:ext uri="{FF2B5EF4-FFF2-40B4-BE49-F238E27FC236}">
                <a16:creationId xmlns:a16="http://schemas.microsoft.com/office/drawing/2014/main" id="{5A0A5FAA-2331-401D-B890-0BCEC6A34DD2}"/>
              </a:ext>
            </a:extLst>
          </p:cNvPr>
          <p:cNvSpPr/>
          <p:nvPr/>
        </p:nvSpPr>
        <p:spPr>
          <a:xfrm>
            <a:off x="1563697" y="1994665"/>
            <a:ext cx="99081" cy="108117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하트 61">
            <a:extLst>
              <a:ext uri="{FF2B5EF4-FFF2-40B4-BE49-F238E27FC236}">
                <a16:creationId xmlns:a16="http://schemas.microsoft.com/office/drawing/2014/main" id="{31AFDA35-4E80-4832-97D3-A7878129923C}"/>
              </a:ext>
            </a:extLst>
          </p:cNvPr>
          <p:cNvSpPr/>
          <p:nvPr/>
        </p:nvSpPr>
        <p:spPr>
          <a:xfrm>
            <a:off x="1563697" y="2081314"/>
            <a:ext cx="99081" cy="108117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하트 63">
            <a:extLst>
              <a:ext uri="{FF2B5EF4-FFF2-40B4-BE49-F238E27FC236}">
                <a16:creationId xmlns:a16="http://schemas.microsoft.com/office/drawing/2014/main" id="{527067F8-12BF-4C2B-BABE-43028795DEE6}"/>
              </a:ext>
            </a:extLst>
          </p:cNvPr>
          <p:cNvSpPr/>
          <p:nvPr/>
        </p:nvSpPr>
        <p:spPr>
          <a:xfrm>
            <a:off x="1560916" y="2167963"/>
            <a:ext cx="99081" cy="108117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하트 69">
            <a:extLst>
              <a:ext uri="{FF2B5EF4-FFF2-40B4-BE49-F238E27FC236}">
                <a16:creationId xmlns:a16="http://schemas.microsoft.com/office/drawing/2014/main" id="{7450281C-9174-4321-B0FC-BFA346BDA84F}"/>
              </a:ext>
            </a:extLst>
          </p:cNvPr>
          <p:cNvSpPr/>
          <p:nvPr/>
        </p:nvSpPr>
        <p:spPr>
          <a:xfrm>
            <a:off x="1895694" y="1915737"/>
            <a:ext cx="99081" cy="108117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하트 70">
            <a:extLst>
              <a:ext uri="{FF2B5EF4-FFF2-40B4-BE49-F238E27FC236}">
                <a16:creationId xmlns:a16="http://schemas.microsoft.com/office/drawing/2014/main" id="{37B217CD-0651-46EF-9FC0-AEF22EA77CFE}"/>
              </a:ext>
            </a:extLst>
          </p:cNvPr>
          <p:cNvSpPr/>
          <p:nvPr/>
        </p:nvSpPr>
        <p:spPr>
          <a:xfrm>
            <a:off x="1895694" y="2002386"/>
            <a:ext cx="99081" cy="108117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하트 71">
            <a:extLst>
              <a:ext uri="{FF2B5EF4-FFF2-40B4-BE49-F238E27FC236}">
                <a16:creationId xmlns:a16="http://schemas.microsoft.com/office/drawing/2014/main" id="{4B60D3B4-7A2A-4814-9782-DF49CABCBAF8}"/>
              </a:ext>
            </a:extLst>
          </p:cNvPr>
          <p:cNvSpPr/>
          <p:nvPr/>
        </p:nvSpPr>
        <p:spPr>
          <a:xfrm>
            <a:off x="1895694" y="2089035"/>
            <a:ext cx="99081" cy="108117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하트 72">
            <a:extLst>
              <a:ext uri="{FF2B5EF4-FFF2-40B4-BE49-F238E27FC236}">
                <a16:creationId xmlns:a16="http://schemas.microsoft.com/office/drawing/2014/main" id="{53F165C3-CAEF-4226-B659-AF2E2C95C773}"/>
              </a:ext>
            </a:extLst>
          </p:cNvPr>
          <p:cNvSpPr/>
          <p:nvPr/>
        </p:nvSpPr>
        <p:spPr>
          <a:xfrm>
            <a:off x="1892913" y="2175684"/>
            <a:ext cx="99081" cy="108117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238AB710-7122-4845-B2B0-55CA78F8D039}"/>
              </a:ext>
            </a:extLst>
          </p:cNvPr>
          <p:cNvSpPr/>
          <p:nvPr/>
        </p:nvSpPr>
        <p:spPr>
          <a:xfrm>
            <a:off x="1736766" y="2155051"/>
            <a:ext cx="1021468" cy="12080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장애물</a:t>
            </a:r>
          </a:p>
        </p:txBody>
      </p:sp>
      <p:sp>
        <p:nvSpPr>
          <p:cNvPr id="74" name="하트 73">
            <a:extLst>
              <a:ext uri="{FF2B5EF4-FFF2-40B4-BE49-F238E27FC236}">
                <a16:creationId xmlns:a16="http://schemas.microsoft.com/office/drawing/2014/main" id="{5827E8B6-3F2E-4BDE-A88C-194688C03F73}"/>
              </a:ext>
            </a:extLst>
          </p:cNvPr>
          <p:cNvSpPr/>
          <p:nvPr/>
        </p:nvSpPr>
        <p:spPr>
          <a:xfrm>
            <a:off x="2646876" y="1690106"/>
            <a:ext cx="62526" cy="62526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하트 74">
            <a:extLst>
              <a:ext uri="{FF2B5EF4-FFF2-40B4-BE49-F238E27FC236}">
                <a16:creationId xmlns:a16="http://schemas.microsoft.com/office/drawing/2014/main" id="{AF987B80-0174-4287-BA5C-C1D90170D994}"/>
              </a:ext>
            </a:extLst>
          </p:cNvPr>
          <p:cNvSpPr/>
          <p:nvPr/>
        </p:nvSpPr>
        <p:spPr>
          <a:xfrm>
            <a:off x="2646876" y="1812750"/>
            <a:ext cx="62526" cy="62526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하트 75">
            <a:extLst>
              <a:ext uri="{FF2B5EF4-FFF2-40B4-BE49-F238E27FC236}">
                <a16:creationId xmlns:a16="http://schemas.microsoft.com/office/drawing/2014/main" id="{3AACA9C1-A7B6-4A92-892B-6225EAA4272F}"/>
              </a:ext>
            </a:extLst>
          </p:cNvPr>
          <p:cNvSpPr/>
          <p:nvPr/>
        </p:nvSpPr>
        <p:spPr>
          <a:xfrm>
            <a:off x="2646876" y="1751428"/>
            <a:ext cx="62526" cy="62526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하트 76">
            <a:extLst>
              <a:ext uri="{FF2B5EF4-FFF2-40B4-BE49-F238E27FC236}">
                <a16:creationId xmlns:a16="http://schemas.microsoft.com/office/drawing/2014/main" id="{E909FCB7-050E-41FB-92C7-EDE834C21306}"/>
              </a:ext>
            </a:extLst>
          </p:cNvPr>
          <p:cNvSpPr/>
          <p:nvPr/>
        </p:nvSpPr>
        <p:spPr>
          <a:xfrm>
            <a:off x="2646876" y="1874072"/>
            <a:ext cx="62526" cy="62526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4E83B4-B6F2-41BA-A4B5-55AD574E8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96" b="89933" l="9843" r="89933">
                        <a14:foregroundMark x1="45414" y1="9843" x2="48770" y2="93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997" y="2244121"/>
            <a:ext cx="1156301" cy="115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86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바닥 스크린 분할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16" name="슬라이드 번호 개체 틀 2">
            <a:extLst>
              <a:ext uri="{FF2B5EF4-FFF2-40B4-BE49-F238E27FC236}">
                <a16:creationId xmlns:a16="http://schemas.microsoft.com/office/drawing/2014/main" id="{A96C9835-D343-4597-BAFB-E3DFA8E7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05CC31-62E6-453F-B247-CCA5426E809A}"/>
              </a:ext>
            </a:extLst>
          </p:cNvPr>
          <p:cNvSpPr txBox="1"/>
          <p:nvPr/>
        </p:nvSpPr>
        <p:spPr>
          <a:xfrm>
            <a:off x="4697789" y="1188311"/>
            <a:ext cx="6524638" cy="199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바닥 스크린은 </a:t>
            </a:r>
            <a:r>
              <a:rPr lang="en-US" altLang="ko-KR" sz="1200" dirty="0"/>
              <a:t>5</a:t>
            </a:r>
            <a:r>
              <a:rPr lang="ko-KR" altLang="en-US" sz="1200" dirty="0"/>
              <a:t>개 영역으로 분할된다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영역의 가로비는 </a:t>
            </a:r>
            <a:r>
              <a:rPr lang="en-US" altLang="ko-KR" sz="1200" dirty="0"/>
              <a:t>1:1:1</a:t>
            </a:r>
            <a:r>
              <a:rPr lang="ko-KR" altLang="en-US" sz="1200" dirty="0"/>
              <a:t>이다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통과 가능 지점은 다음의 </a:t>
            </a:r>
            <a:r>
              <a:rPr lang="en-US" altLang="ko-KR" sz="1200" dirty="0"/>
              <a:t>3</a:t>
            </a:r>
            <a:r>
              <a:rPr lang="ko-KR" altLang="en-US" sz="1200" dirty="0"/>
              <a:t>개 종류만 발생한다</a:t>
            </a:r>
            <a:r>
              <a:rPr lang="en-US" altLang="ko-KR" sz="1200" dirty="0"/>
              <a:t>.</a:t>
            </a:r>
          </a:p>
          <a:p>
            <a:pPr marL="685800" lvl="1" indent="-228600" defTabSz="540000">
              <a:lnSpc>
                <a:spcPct val="130000"/>
              </a:lnSpc>
              <a:spcAft>
                <a:spcPts val="400"/>
              </a:spcAft>
              <a:buFont typeface="+mj-lt"/>
              <a:buAutoNum type="arabicPeriod"/>
            </a:pPr>
            <a:r>
              <a:rPr lang="ko-KR" altLang="en-US" sz="1100" dirty="0"/>
              <a:t>좌 </a:t>
            </a:r>
            <a:r>
              <a:rPr lang="ko-KR" altLang="en-US" sz="1100" dirty="0" err="1"/>
              <a:t>양발</a:t>
            </a:r>
            <a:endParaRPr lang="en-US" altLang="ko-KR" sz="1100" dirty="0"/>
          </a:p>
          <a:p>
            <a:pPr marL="685800" lvl="1" indent="-228600" defTabSz="540000">
              <a:lnSpc>
                <a:spcPct val="130000"/>
              </a:lnSpc>
              <a:spcAft>
                <a:spcPts val="400"/>
              </a:spcAft>
              <a:buFont typeface="+mj-lt"/>
              <a:buAutoNum type="arabicPeriod"/>
            </a:pPr>
            <a:r>
              <a:rPr lang="ko-KR" altLang="en-US" sz="1100" dirty="0"/>
              <a:t>중앙 </a:t>
            </a:r>
            <a:r>
              <a:rPr lang="ko-KR" altLang="en-US" sz="1100" dirty="0" err="1"/>
              <a:t>양발</a:t>
            </a:r>
            <a:endParaRPr lang="en-US" altLang="ko-KR" sz="1100" dirty="0"/>
          </a:p>
          <a:p>
            <a:pPr marL="685800" lvl="1" indent="-228600" defTabSz="540000">
              <a:lnSpc>
                <a:spcPct val="130000"/>
              </a:lnSpc>
              <a:spcAft>
                <a:spcPts val="400"/>
              </a:spcAft>
              <a:buFont typeface="+mj-lt"/>
              <a:buAutoNum type="arabicPeriod"/>
            </a:pPr>
            <a:r>
              <a:rPr lang="ko-KR" altLang="en-US" sz="1100" dirty="0"/>
              <a:t>우 </a:t>
            </a:r>
            <a:r>
              <a:rPr lang="ko-KR" altLang="en-US" sz="1100" dirty="0" err="1"/>
              <a:t>양발</a:t>
            </a:r>
            <a:endParaRPr lang="en-US" altLang="ko-KR" sz="1100" dirty="0"/>
          </a:p>
          <a:p>
            <a:pPr marL="228600" indent="-22860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사용자의 발이 바닥에 닿아 있는 영역은 항상 하이라이트 된다</a:t>
            </a:r>
            <a:r>
              <a:rPr lang="en-US" altLang="ko-KR" sz="1200" dirty="0"/>
              <a:t>.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E10DBBB-418F-470A-9154-CE48184C22D2}"/>
              </a:ext>
            </a:extLst>
          </p:cNvPr>
          <p:cNvSpPr/>
          <p:nvPr/>
        </p:nvSpPr>
        <p:spPr>
          <a:xfrm>
            <a:off x="395051" y="1188311"/>
            <a:ext cx="3818281" cy="16453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556E611-0BB3-49E0-A663-CD0E953ED2C0}"/>
              </a:ext>
            </a:extLst>
          </p:cNvPr>
          <p:cNvSpPr/>
          <p:nvPr/>
        </p:nvSpPr>
        <p:spPr>
          <a:xfrm>
            <a:off x="388513" y="1188310"/>
            <a:ext cx="1284685" cy="16457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5DDBFF5-276C-4E0F-8A34-96714668A5BE}"/>
              </a:ext>
            </a:extLst>
          </p:cNvPr>
          <p:cNvSpPr/>
          <p:nvPr/>
        </p:nvSpPr>
        <p:spPr>
          <a:xfrm>
            <a:off x="2928647" y="1188311"/>
            <a:ext cx="1284685" cy="16449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215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장애물과 이벤트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16" name="슬라이드 번호 개체 틀 2">
            <a:extLst>
              <a:ext uri="{FF2B5EF4-FFF2-40B4-BE49-F238E27FC236}">
                <a16:creationId xmlns:a16="http://schemas.microsoft.com/office/drawing/2014/main" id="{A96C9835-D343-4597-BAFB-E3DFA8E7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7</a:t>
            </a:fld>
            <a:endParaRPr lang="ko-KR" altLang="en-US" dirty="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3854C934-52D6-4943-AF93-74356BF9D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299373"/>
              </p:ext>
            </p:extLst>
          </p:nvPr>
        </p:nvGraphicFramePr>
        <p:xfrm>
          <a:off x="622178" y="2431350"/>
          <a:ext cx="5751282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456">
                  <a:extLst>
                    <a:ext uri="{9D8B030D-6E8A-4147-A177-3AD203B41FA5}">
                      <a16:colId xmlns:a16="http://schemas.microsoft.com/office/drawing/2014/main" val="3012513569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94809182"/>
                    </a:ext>
                  </a:extLst>
                </a:gridCol>
                <a:gridCol w="1418283">
                  <a:extLst>
                    <a:ext uri="{9D8B030D-6E8A-4147-A177-3AD203B41FA5}">
                      <a16:colId xmlns:a16="http://schemas.microsoft.com/office/drawing/2014/main" val="1844516384"/>
                    </a:ext>
                  </a:extLst>
                </a:gridCol>
              </a:tblGrid>
              <a:tr h="2302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오브젝트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오브젝트 효과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발생 가능 시점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558809"/>
                  </a:ext>
                </a:extLst>
              </a:tr>
              <a:tr h="2302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highlight>
                            <a:srgbClr val="FF0000"/>
                          </a:highlight>
                        </a:rPr>
                        <a:t>허들</a:t>
                      </a:r>
                      <a:endParaRPr lang="en-US" altLang="ko-KR" sz="1200" b="1" dirty="0">
                        <a:highlight>
                          <a:srgbClr val="FF0000"/>
                        </a:highlight>
                      </a:endParaRPr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장애물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1, 2, 3</a:t>
                      </a:r>
                      <a:r>
                        <a:rPr lang="ko-KR" altLang="en-US" sz="1200" dirty="0"/>
                        <a:t>번 위치에 발생하는 장애물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7805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highlight>
                            <a:srgbClr val="FF0000"/>
                          </a:highlight>
                        </a:rPr>
                        <a:t>곰덫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장애물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1, 2, 3</a:t>
                      </a:r>
                      <a:r>
                        <a:rPr lang="ko-KR" altLang="en-US" sz="1200" dirty="0"/>
                        <a:t>번에 개별적으로 발생하는 장애물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9880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몬스터 </a:t>
                      </a:r>
                      <a:r>
                        <a:rPr lang="en-US" altLang="ko-KR" sz="1200" b="1" dirty="0"/>
                        <a:t>1 </a:t>
                      </a:r>
                      <a:r>
                        <a:rPr lang="ko-KR" altLang="en-US" sz="1200" b="1" dirty="0"/>
                        <a:t>등장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이벤트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중앙</a:t>
                      </a:r>
                      <a:r>
                        <a:rPr lang="en-US" altLang="ko-KR" sz="1200" dirty="0"/>
                        <a:t>(3</a:t>
                      </a:r>
                      <a:r>
                        <a:rPr lang="ko-KR" altLang="en-US" sz="1200" dirty="0"/>
                        <a:t>번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에 장애물이 있고 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우로 통과가 가능할 경우 한쪽에 나무가 쓰러지면서 한쪽 통과지점을 막을 수 있다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초 이상 경과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196170"/>
                  </a:ext>
                </a:extLst>
              </a:tr>
              <a:tr h="230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몬스터 </a:t>
                      </a:r>
                      <a:r>
                        <a:rPr lang="en-US" altLang="ko-KR" sz="1200" b="1" dirty="0"/>
                        <a:t>2 </a:t>
                      </a:r>
                      <a:r>
                        <a:rPr lang="ko-KR" altLang="en-US" sz="1200" b="1" dirty="0"/>
                        <a:t>등장</a:t>
                      </a:r>
                      <a:endParaRPr lang="en-US" altLang="ko-KR" sz="1200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이벤트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개의 통과점이 존재할 경우 바닥이 꺼지면서 구덩이가 드러날 수 있다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30</a:t>
                      </a:r>
                      <a:r>
                        <a:rPr lang="ko-KR" altLang="en-US" sz="1200" dirty="0"/>
                        <a:t>초 이상 경과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72912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3F18042-1BAF-42AF-9B39-C531F2D5973B}"/>
              </a:ext>
            </a:extLst>
          </p:cNvPr>
          <p:cNvSpPr txBox="1"/>
          <p:nvPr/>
        </p:nvSpPr>
        <p:spPr>
          <a:xfrm>
            <a:off x="622177" y="923545"/>
            <a:ext cx="5751282" cy="136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lnSpc>
                <a:spcPct val="130000"/>
              </a:lnSpc>
              <a:spcAft>
                <a:spcPts val="400"/>
              </a:spcAft>
              <a:buFont typeface="Wingdings" panose="05000000000000000000" pitchFamily="2" charset="2"/>
              <a:buChar char="v"/>
            </a:pPr>
            <a:r>
              <a:rPr lang="ko-KR" altLang="en-US" sz="1200" dirty="0"/>
              <a:t>이벤트는 전면 스크린에서 절반 이상에서만 발생한다</a:t>
            </a:r>
            <a:r>
              <a:rPr lang="en-US" altLang="ko-KR" sz="1200" dirty="0"/>
              <a:t>. </a:t>
            </a:r>
            <a:r>
              <a:rPr lang="ko-KR" altLang="en-US" sz="1200" dirty="0"/>
              <a:t>절반 아래로는 이전에 발생한 이벤트가 지속되는 것만 가능하다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lnSpc>
                <a:spcPct val="130000"/>
              </a:lnSpc>
              <a:spcAft>
                <a:spcPts val="400"/>
              </a:spcAft>
              <a:buFont typeface="Wingdings" panose="05000000000000000000" pitchFamily="2" charset="2"/>
              <a:buChar char="v"/>
            </a:pPr>
            <a:r>
              <a:rPr lang="ko-KR" altLang="en-US" sz="1200" dirty="0"/>
              <a:t>이벤트를 포함하여 장애물은 한 라인에서 아래 명시된 번호 중 최소 한 가지 통과 지점을 제외한 나머지에 배치된다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lnSpc>
                <a:spcPct val="130000"/>
              </a:lnSpc>
              <a:spcAft>
                <a:spcPts val="400"/>
              </a:spcAft>
              <a:buFont typeface="Wingdings" panose="05000000000000000000" pitchFamily="2" charset="2"/>
              <a:buChar char="v"/>
            </a:pPr>
            <a:r>
              <a:rPr lang="en-US" altLang="ko-KR" sz="1200" dirty="0"/>
              <a:t>1</a:t>
            </a:r>
            <a:r>
              <a:rPr lang="ko-KR" altLang="en-US" sz="1200" dirty="0"/>
              <a:t>번</a:t>
            </a:r>
            <a:r>
              <a:rPr lang="en-US" altLang="ko-KR" sz="1200" dirty="0"/>
              <a:t> / 2</a:t>
            </a:r>
            <a:r>
              <a:rPr lang="ko-KR" altLang="en-US" sz="1200" dirty="0"/>
              <a:t>번</a:t>
            </a:r>
            <a:r>
              <a:rPr lang="en-US" altLang="ko-KR" sz="1200" dirty="0"/>
              <a:t> / 3</a:t>
            </a:r>
            <a:r>
              <a:rPr lang="ko-KR" altLang="en-US" sz="1200" dirty="0"/>
              <a:t>번</a:t>
            </a:r>
            <a:endParaRPr lang="en-US" altLang="ko-KR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6CA7C9-3E68-4B68-B46E-51782A5320F0}"/>
              </a:ext>
            </a:extLst>
          </p:cNvPr>
          <p:cNvSpPr/>
          <p:nvPr/>
        </p:nvSpPr>
        <p:spPr>
          <a:xfrm>
            <a:off x="8283382" y="1406966"/>
            <a:ext cx="2863589" cy="45655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62FA6D-DE44-4863-B346-7EC566E0165E}"/>
              </a:ext>
            </a:extLst>
          </p:cNvPr>
          <p:cNvSpPr/>
          <p:nvPr/>
        </p:nvSpPr>
        <p:spPr>
          <a:xfrm>
            <a:off x="8278479" y="1406963"/>
            <a:ext cx="1008040" cy="4566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26DB9AB-C6C7-4572-AC8B-BAD36FC7A805}"/>
              </a:ext>
            </a:extLst>
          </p:cNvPr>
          <p:cNvSpPr/>
          <p:nvPr/>
        </p:nvSpPr>
        <p:spPr>
          <a:xfrm>
            <a:off x="10183498" y="1406966"/>
            <a:ext cx="954323" cy="45644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53677E-DDD4-4ACD-AD88-91073765257E}"/>
              </a:ext>
            </a:extLst>
          </p:cNvPr>
          <p:cNvCxnSpPr/>
          <p:nvPr/>
        </p:nvCxnSpPr>
        <p:spPr>
          <a:xfrm>
            <a:off x="7916091" y="5590903"/>
            <a:ext cx="3230880" cy="0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09A7E-523B-4BD2-B669-CE507218C89C}"/>
              </a:ext>
            </a:extLst>
          </p:cNvPr>
          <p:cNvSpPr txBox="1"/>
          <p:nvPr/>
        </p:nvSpPr>
        <p:spPr>
          <a:xfrm>
            <a:off x="7243672" y="545240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 err="1"/>
              <a:t>종단점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78904A-C9FA-413F-AC0E-3CFAA1DC26CB}"/>
              </a:ext>
            </a:extLst>
          </p:cNvPr>
          <p:cNvSpPr txBox="1"/>
          <p:nvPr/>
        </p:nvSpPr>
        <p:spPr>
          <a:xfrm>
            <a:off x="8922331" y="1132188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en-US" altLang="ko-KR" sz="1200" dirty="0"/>
              <a:t>&lt;</a:t>
            </a:r>
            <a:r>
              <a:rPr lang="ko-KR" altLang="en-US" sz="1200" dirty="0"/>
              <a:t>장애물 배치 예시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7" name="하트 26">
            <a:extLst>
              <a:ext uri="{FF2B5EF4-FFF2-40B4-BE49-F238E27FC236}">
                <a16:creationId xmlns:a16="http://schemas.microsoft.com/office/drawing/2014/main" id="{38C9A9D0-40A6-47EE-A344-638FEB637A22}"/>
              </a:ext>
            </a:extLst>
          </p:cNvPr>
          <p:cNvSpPr/>
          <p:nvPr/>
        </p:nvSpPr>
        <p:spPr>
          <a:xfrm>
            <a:off x="8401955" y="496623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하트 27">
            <a:extLst>
              <a:ext uri="{FF2B5EF4-FFF2-40B4-BE49-F238E27FC236}">
                <a16:creationId xmlns:a16="http://schemas.microsoft.com/office/drawing/2014/main" id="{713A2EF8-9CA0-4B78-BDF8-920F1D27FFB5}"/>
              </a:ext>
            </a:extLst>
          </p:cNvPr>
          <p:cNvSpPr/>
          <p:nvPr/>
        </p:nvSpPr>
        <p:spPr>
          <a:xfrm>
            <a:off x="8401955" y="509303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하트 28">
            <a:extLst>
              <a:ext uri="{FF2B5EF4-FFF2-40B4-BE49-F238E27FC236}">
                <a16:creationId xmlns:a16="http://schemas.microsoft.com/office/drawing/2014/main" id="{138BAD45-FEC9-4377-B51E-F5D0AA056F09}"/>
              </a:ext>
            </a:extLst>
          </p:cNvPr>
          <p:cNvSpPr/>
          <p:nvPr/>
        </p:nvSpPr>
        <p:spPr>
          <a:xfrm>
            <a:off x="8401955" y="521983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하트 29">
            <a:extLst>
              <a:ext uri="{FF2B5EF4-FFF2-40B4-BE49-F238E27FC236}">
                <a16:creationId xmlns:a16="http://schemas.microsoft.com/office/drawing/2014/main" id="{1E0F6A39-2692-43E9-AF06-8E7449508550}"/>
              </a:ext>
            </a:extLst>
          </p:cNvPr>
          <p:cNvSpPr/>
          <p:nvPr/>
        </p:nvSpPr>
        <p:spPr>
          <a:xfrm>
            <a:off x="8401955" y="534663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하트 30">
            <a:extLst>
              <a:ext uri="{FF2B5EF4-FFF2-40B4-BE49-F238E27FC236}">
                <a16:creationId xmlns:a16="http://schemas.microsoft.com/office/drawing/2014/main" id="{B6796510-C934-45DD-BB9D-02E663B32C39}"/>
              </a:ext>
            </a:extLst>
          </p:cNvPr>
          <p:cNvSpPr/>
          <p:nvPr/>
        </p:nvSpPr>
        <p:spPr>
          <a:xfrm>
            <a:off x="8902536" y="497051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하트 31">
            <a:extLst>
              <a:ext uri="{FF2B5EF4-FFF2-40B4-BE49-F238E27FC236}">
                <a16:creationId xmlns:a16="http://schemas.microsoft.com/office/drawing/2014/main" id="{74B92D87-327F-4199-975E-E485CB1E087B}"/>
              </a:ext>
            </a:extLst>
          </p:cNvPr>
          <p:cNvSpPr/>
          <p:nvPr/>
        </p:nvSpPr>
        <p:spPr>
          <a:xfrm>
            <a:off x="8902536" y="509731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하트 33">
            <a:extLst>
              <a:ext uri="{FF2B5EF4-FFF2-40B4-BE49-F238E27FC236}">
                <a16:creationId xmlns:a16="http://schemas.microsoft.com/office/drawing/2014/main" id="{73E14951-A654-4C12-BF87-2FEDCAEDF6BA}"/>
              </a:ext>
            </a:extLst>
          </p:cNvPr>
          <p:cNvSpPr/>
          <p:nvPr/>
        </p:nvSpPr>
        <p:spPr>
          <a:xfrm>
            <a:off x="8902536" y="522411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하트 34">
            <a:extLst>
              <a:ext uri="{FF2B5EF4-FFF2-40B4-BE49-F238E27FC236}">
                <a16:creationId xmlns:a16="http://schemas.microsoft.com/office/drawing/2014/main" id="{826A3200-DA5B-4900-974D-BE7C380AF8D3}"/>
              </a:ext>
            </a:extLst>
          </p:cNvPr>
          <p:cNvSpPr/>
          <p:nvPr/>
        </p:nvSpPr>
        <p:spPr>
          <a:xfrm>
            <a:off x="8902536" y="535091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CC63A71-768A-45E0-8313-1CA2F84D6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2943" y="4653540"/>
            <a:ext cx="1036520" cy="325597"/>
          </a:xfrm>
          <a:prstGeom prst="rect">
            <a:avLst/>
          </a:prstGeom>
        </p:spPr>
      </p:pic>
      <p:sp>
        <p:nvSpPr>
          <p:cNvPr id="37" name="하트 36">
            <a:extLst>
              <a:ext uri="{FF2B5EF4-FFF2-40B4-BE49-F238E27FC236}">
                <a16:creationId xmlns:a16="http://schemas.microsoft.com/office/drawing/2014/main" id="{5F0495C8-5C1E-4265-A5BF-6D5EF0BD7967}"/>
              </a:ext>
            </a:extLst>
          </p:cNvPr>
          <p:cNvSpPr/>
          <p:nvPr/>
        </p:nvSpPr>
        <p:spPr>
          <a:xfrm>
            <a:off x="9362083" y="407648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하트 37">
            <a:extLst>
              <a:ext uri="{FF2B5EF4-FFF2-40B4-BE49-F238E27FC236}">
                <a16:creationId xmlns:a16="http://schemas.microsoft.com/office/drawing/2014/main" id="{39EAE37E-4422-4CE8-B3BC-B0A89A585717}"/>
              </a:ext>
            </a:extLst>
          </p:cNvPr>
          <p:cNvSpPr/>
          <p:nvPr/>
        </p:nvSpPr>
        <p:spPr>
          <a:xfrm>
            <a:off x="9362083" y="420328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하트 38">
            <a:extLst>
              <a:ext uri="{FF2B5EF4-FFF2-40B4-BE49-F238E27FC236}">
                <a16:creationId xmlns:a16="http://schemas.microsoft.com/office/drawing/2014/main" id="{1A92806E-5AAE-4711-8910-2A005AD0104F}"/>
              </a:ext>
            </a:extLst>
          </p:cNvPr>
          <p:cNvSpPr/>
          <p:nvPr/>
        </p:nvSpPr>
        <p:spPr>
          <a:xfrm>
            <a:off x="9362083" y="433008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하트 39">
            <a:extLst>
              <a:ext uri="{FF2B5EF4-FFF2-40B4-BE49-F238E27FC236}">
                <a16:creationId xmlns:a16="http://schemas.microsoft.com/office/drawing/2014/main" id="{86308F1E-2F23-4B3C-8054-AD5949E3D9B0}"/>
              </a:ext>
            </a:extLst>
          </p:cNvPr>
          <p:cNvSpPr/>
          <p:nvPr/>
        </p:nvSpPr>
        <p:spPr>
          <a:xfrm>
            <a:off x="9362083" y="445688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하트 40">
            <a:extLst>
              <a:ext uri="{FF2B5EF4-FFF2-40B4-BE49-F238E27FC236}">
                <a16:creationId xmlns:a16="http://schemas.microsoft.com/office/drawing/2014/main" id="{4FB20042-EA76-4D3B-86B5-DF2D08C7A6DF}"/>
              </a:ext>
            </a:extLst>
          </p:cNvPr>
          <p:cNvSpPr/>
          <p:nvPr/>
        </p:nvSpPr>
        <p:spPr>
          <a:xfrm>
            <a:off x="9862664" y="408076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하트 41">
            <a:extLst>
              <a:ext uri="{FF2B5EF4-FFF2-40B4-BE49-F238E27FC236}">
                <a16:creationId xmlns:a16="http://schemas.microsoft.com/office/drawing/2014/main" id="{CBAEFFC0-9411-4E22-8C5D-7547EFF28D25}"/>
              </a:ext>
            </a:extLst>
          </p:cNvPr>
          <p:cNvSpPr/>
          <p:nvPr/>
        </p:nvSpPr>
        <p:spPr>
          <a:xfrm>
            <a:off x="9862664" y="420756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하트 42">
            <a:extLst>
              <a:ext uri="{FF2B5EF4-FFF2-40B4-BE49-F238E27FC236}">
                <a16:creationId xmlns:a16="http://schemas.microsoft.com/office/drawing/2014/main" id="{4C78192D-973F-4997-BC1A-67EA9779CF5D}"/>
              </a:ext>
            </a:extLst>
          </p:cNvPr>
          <p:cNvSpPr/>
          <p:nvPr/>
        </p:nvSpPr>
        <p:spPr>
          <a:xfrm>
            <a:off x="9862664" y="433436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하트 43">
            <a:extLst>
              <a:ext uri="{FF2B5EF4-FFF2-40B4-BE49-F238E27FC236}">
                <a16:creationId xmlns:a16="http://schemas.microsoft.com/office/drawing/2014/main" id="{4E38871C-D84D-4F07-8AD3-B1A34841487C}"/>
              </a:ext>
            </a:extLst>
          </p:cNvPr>
          <p:cNvSpPr/>
          <p:nvPr/>
        </p:nvSpPr>
        <p:spPr>
          <a:xfrm>
            <a:off x="9862664" y="446116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F98C0BC-4860-4AA1-A4EC-905BBAAA79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3071" y="3763790"/>
            <a:ext cx="1036520" cy="325597"/>
          </a:xfrm>
          <a:prstGeom prst="rect">
            <a:avLst/>
          </a:prstGeom>
        </p:spPr>
      </p:pic>
      <p:sp>
        <p:nvSpPr>
          <p:cNvPr id="46" name="하트 45">
            <a:extLst>
              <a:ext uri="{FF2B5EF4-FFF2-40B4-BE49-F238E27FC236}">
                <a16:creationId xmlns:a16="http://schemas.microsoft.com/office/drawing/2014/main" id="{C4389845-4A41-4960-8359-549EC40F915D}"/>
              </a:ext>
            </a:extLst>
          </p:cNvPr>
          <p:cNvSpPr/>
          <p:nvPr/>
        </p:nvSpPr>
        <p:spPr>
          <a:xfrm>
            <a:off x="8402468" y="319395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하트 46">
            <a:extLst>
              <a:ext uri="{FF2B5EF4-FFF2-40B4-BE49-F238E27FC236}">
                <a16:creationId xmlns:a16="http://schemas.microsoft.com/office/drawing/2014/main" id="{6DB2A2F2-CD87-43E0-A04C-9123970820C1}"/>
              </a:ext>
            </a:extLst>
          </p:cNvPr>
          <p:cNvSpPr/>
          <p:nvPr/>
        </p:nvSpPr>
        <p:spPr>
          <a:xfrm>
            <a:off x="8402468" y="332075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하트 47">
            <a:extLst>
              <a:ext uri="{FF2B5EF4-FFF2-40B4-BE49-F238E27FC236}">
                <a16:creationId xmlns:a16="http://schemas.microsoft.com/office/drawing/2014/main" id="{E3D0CF12-E23D-4FBA-BFBF-94C25A36BB08}"/>
              </a:ext>
            </a:extLst>
          </p:cNvPr>
          <p:cNvSpPr/>
          <p:nvPr/>
        </p:nvSpPr>
        <p:spPr>
          <a:xfrm>
            <a:off x="8402468" y="344755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하트 48">
            <a:extLst>
              <a:ext uri="{FF2B5EF4-FFF2-40B4-BE49-F238E27FC236}">
                <a16:creationId xmlns:a16="http://schemas.microsoft.com/office/drawing/2014/main" id="{4FB610BA-8B96-4EFC-9671-6DD924198A67}"/>
              </a:ext>
            </a:extLst>
          </p:cNvPr>
          <p:cNvSpPr/>
          <p:nvPr/>
        </p:nvSpPr>
        <p:spPr>
          <a:xfrm>
            <a:off x="8402468" y="357435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하트 49">
            <a:extLst>
              <a:ext uri="{FF2B5EF4-FFF2-40B4-BE49-F238E27FC236}">
                <a16:creationId xmlns:a16="http://schemas.microsoft.com/office/drawing/2014/main" id="{3D427012-82C2-45E9-8A9B-77B8E86707D7}"/>
              </a:ext>
            </a:extLst>
          </p:cNvPr>
          <p:cNvSpPr/>
          <p:nvPr/>
        </p:nvSpPr>
        <p:spPr>
          <a:xfrm>
            <a:off x="8903049" y="319822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하트 50">
            <a:extLst>
              <a:ext uri="{FF2B5EF4-FFF2-40B4-BE49-F238E27FC236}">
                <a16:creationId xmlns:a16="http://schemas.microsoft.com/office/drawing/2014/main" id="{D0BD85C5-DE7C-4562-8D6A-F3C25DB0C794}"/>
              </a:ext>
            </a:extLst>
          </p:cNvPr>
          <p:cNvSpPr/>
          <p:nvPr/>
        </p:nvSpPr>
        <p:spPr>
          <a:xfrm>
            <a:off x="8903049" y="332502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하트 51">
            <a:extLst>
              <a:ext uri="{FF2B5EF4-FFF2-40B4-BE49-F238E27FC236}">
                <a16:creationId xmlns:a16="http://schemas.microsoft.com/office/drawing/2014/main" id="{6F3E98AE-3EDE-447E-95DA-E60533C397EC}"/>
              </a:ext>
            </a:extLst>
          </p:cNvPr>
          <p:cNvSpPr/>
          <p:nvPr/>
        </p:nvSpPr>
        <p:spPr>
          <a:xfrm>
            <a:off x="8903049" y="345182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하트 52">
            <a:extLst>
              <a:ext uri="{FF2B5EF4-FFF2-40B4-BE49-F238E27FC236}">
                <a16:creationId xmlns:a16="http://schemas.microsoft.com/office/drawing/2014/main" id="{0CA7B569-C402-4A06-83C5-D0B9A80C1DEE}"/>
              </a:ext>
            </a:extLst>
          </p:cNvPr>
          <p:cNvSpPr/>
          <p:nvPr/>
        </p:nvSpPr>
        <p:spPr>
          <a:xfrm>
            <a:off x="8903049" y="357862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B75FD75-DC38-4B72-845C-09135C2FC6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3456" y="2881252"/>
            <a:ext cx="1036520" cy="325597"/>
          </a:xfrm>
          <a:prstGeom prst="rect">
            <a:avLst/>
          </a:prstGeom>
        </p:spPr>
      </p:pic>
      <p:sp>
        <p:nvSpPr>
          <p:cNvPr id="55" name="하트 54">
            <a:extLst>
              <a:ext uri="{FF2B5EF4-FFF2-40B4-BE49-F238E27FC236}">
                <a16:creationId xmlns:a16="http://schemas.microsoft.com/office/drawing/2014/main" id="{C2FED0D5-1A03-44A2-8AAB-8CCFD853B924}"/>
              </a:ext>
            </a:extLst>
          </p:cNvPr>
          <p:cNvSpPr/>
          <p:nvPr/>
        </p:nvSpPr>
        <p:spPr>
          <a:xfrm>
            <a:off x="10302660" y="229993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하트 55">
            <a:extLst>
              <a:ext uri="{FF2B5EF4-FFF2-40B4-BE49-F238E27FC236}">
                <a16:creationId xmlns:a16="http://schemas.microsoft.com/office/drawing/2014/main" id="{97D5F6F7-315B-4F0D-9657-3A2EB19FE7CA}"/>
              </a:ext>
            </a:extLst>
          </p:cNvPr>
          <p:cNvSpPr/>
          <p:nvPr/>
        </p:nvSpPr>
        <p:spPr>
          <a:xfrm>
            <a:off x="10302660" y="242673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하트 56">
            <a:extLst>
              <a:ext uri="{FF2B5EF4-FFF2-40B4-BE49-F238E27FC236}">
                <a16:creationId xmlns:a16="http://schemas.microsoft.com/office/drawing/2014/main" id="{DBDC7140-2FB0-4311-9990-DA0AA5D25AE2}"/>
              </a:ext>
            </a:extLst>
          </p:cNvPr>
          <p:cNvSpPr/>
          <p:nvPr/>
        </p:nvSpPr>
        <p:spPr>
          <a:xfrm>
            <a:off x="10302660" y="255353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하트 57">
            <a:extLst>
              <a:ext uri="{FF2B5EF4-FFF2-40B4-BE49-F238E27FC236}">
                <a16:creationId xmlns:a16="http://schemas.microsoft.com/office/drawing/2014/main" id="{581D1F8A-F331-4B83-9EFC-B394A3DB1031}"/>
              </a:ext>
            </a:extLst>
          </p:cNvPr>
          <p:cNvSpPr/>
          <p:nvPr/>
        </p:nvSpPr>
        <p:spPr>
          <a:xfrm>
            <a:off x="10302660" y="268033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하트 58">
            <a:extLst>
              <a:ext uri="{FF2B5EF4-FFF2-40B4-BE49-F238E27FC236}">
                <a16:creationId xmlns:a16="http://schemas.microsoft.com/office/drawing/2014/main" id="{2ED830EE-C63D-4B57-A1AA-BDB1A931CBC6}"/>
              </a:ext>
            </a:extLst>
          </p:cNvPr>
          <p:cNvSpPr/>
          <p:nvPr/>
        </p:nvSpPr>
        <p:spPr>
          <a:xfrm>
            <a:off x="10803241" y="230420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하트 59">
            <a:extLst>
              <a:ext uri="{FF2B5EF4-FFF2-40B4-BE49-F238E27FC236}">
                <a16:creationId xmlns:a16="http://schemas.microsoft.com/office/drawing/2014/main" id="{C60C2AFC-48D3-47C5-B5FB-3C22279ED0BC}"/>
              </a:ext>
            </a:extLst>
          </p:cNvPr>
          <p:cNvSpPr/>
          <p:nvPr/>
        </p:nvSpPr>
        <p:spPr>
          <a:xfrm>
            <a:off x="10803241" y="243100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하트 60">
            <a:extLst>
              <a:ext uri="{FF2B5EF4-FFF2-40B4-BE49-F238E27FC236}">
                <a16:creationId xmlns:a16="http://schemas.microsoft.com/office/drawing/2014/main" id="{5E623C7D-0DD8-4787-A9E2-120DEF7A11B8}"/>
              </a:ext>
            </a:extLst>
          </p:cNvPr>
          <p:cNvSpPr/>
          <p:nvPr/>
        </p:nvSpPr>
        <p:spPr>
          <a:xfrm>
            <a:off x="10803241" y="255780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하트 61">
            <a:extLst>
              <a:ext uri="{FF2B5EF4-FFF2-40B4-BE49-F238E27FC236}">
                <a16:creationId xmlns:a16="http://schemas.microsoft.com/office/drawing/2014/main" id="{DB18907F-BEE6-490E-8370-69DC9510C1DA}"/>
              </a:ext>
            </a:extLst>
          </p:cNvPr>
          <p:cNvSpPr/>
          <p:nvPr/>
        </p:nvSpPr>
        <p:spPr>
          <a:xfrm>
            <a:off x="10803241" y="268460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D24A4831-7C14-4EBC-A58C-599A75DB1C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73648" y="1987232"/>
            <a:ext cx="1036520" cy="32559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01A193E9-A9BD-49D1-85E9-15EC092151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7358" y="4626070"/>
            <a:ext cx="482251" cy="38113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AC80308-2CB2-44FC-A6E1-75519C9679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0860" y="3749450"/>
            <a:ext cx="482250" cy="381135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BB7BF699-2D8A-42CA-8C29-FE0C4CCAFB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6994" y="3748362"/>
            <a:ext cx="482250" cy="38113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0791E1E8-0305-4C9D-A8CF-DFA10C90E5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2545" y="4631989"/>
            <a:ext cx="482251" cy="381134"/>
          </a:xfrm>
          <a:prstGeom prst="rect">
            <a:avLst/>
          </a:prstGeom>
        </p:spPr>
      </p:pic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A7464736-49F0-4B3F-A23C-81034FAE27BF}"/>
              </a:ext>
            </a:extLst>
          </p:cNvPr>
          <p:cNvSpPr/>
          <p:nvPr/>
        </p:nvSpPr>
        <p:spPr>
          <a:xfrm>
            <a:off x="8294592" y="2033356"/>
            <a:ext cx="965961" cy="266574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317BB3B-2F36-4956-8F45-809CCE4719A4}"/>
              </a:ext>
            </a:extLst>
          </p:cNvPr>
          <p:cNvSpPr/>
          <p:nvPr/>
        </p:nvSpPr>
        <p:spPr>
          <a:xfrm>
            <a:off x="9309463" y="2873258"/>
            <a:ext cx="860609" cy="316318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1964185D-5747-43AA-988F-005F074ACBBA}"/>
              </a:ext>
            </a:extLst>
          </p:cNvPr>
          <p:cNvSpPr/>
          <p:nvPr/>
        </p:nvSpPr>
        <p:spPr>
          <a:xfrm>
            <a:off x="6875074" y="1406962"/>
            <a:ext cx="218077" cy="276999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A454BD56-06E9-46A3-AED2-29AF2A806300}"/>
              </a:ext>
            </a:extLst>
          </p:cNvPr>
          <p:cNvSpPr/>
          <p:nvPr/>
        </p:nvSpPr>
        <p:spPr>
          <a:xfrm>
            <a:off x="6875074" y="1774634"/>
            <a:ext cx="218077" cy="276999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8840415-F26F-4D5E-A7E2-670EA7198755}"/>
              </a:ext>
            </a:extLst>
          </p:cNvPr>
          <p:cNvSpPr txBox="1"/>
          <p:nvPr/>
        </p:nvSpPr>
        <p:spPr>
          <a:xfrm>
            <a:off x="7126946" y="1406963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/>
              <a:t>쓰러지는 나무</a:t>
            </a:r>
            <a:endParaRPr lang="ko-KR" altLang="en-US" sz="12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CDD190-40CA-43EE-99B3-D13F85E32FCE}"/>
              </a:ext>
            </a:extLst>
          </p:cNvPr>
          <p:cNvSpPr txBox="1"/>
          <p:nvPr/>
        </p:nvSpPr>
        <p:spPr>
          <a:xfrm>
            <a:off x="7121474" y="178062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/>
              <a:t>꺼지는 바닥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A8C7635-BB32-4BF0-8207-FE57D158CEE0}"/>
              </a:ext>
            </a:extLst>
          </p:cNvPr>
          <p:cNvSpPr/>
          <p:nvPr/>
        </p:nvSpPr>
        <p:spPr>
          <a:xfrm>
            <a:off x="622177" y="4966238"/>
            <a:ext cx="5745747" cy="10052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지형 생성 예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각 라인의 통과지점을 먼저 설정한다</a:t>
            </a:r>
            <a:r>
              <a:rPr lang="en-US" altLang="ko-KR" sz="1200" dirty="0">
                <a:solidFill>
                  <a:schemeClr val="tx1"/>
                </a:solidFill>
              </a:rPr>
              <a:t>.(ex : 1, 2, 3)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200" dirty="0">
                <a:solidFill>
                  <a:schemeClr val="tx1"/>
                </a:solidFill>
              </a:rPr>
              <a:t>20</a:t>
            </a:r>
            <a:r>
              <a:rPr lang="ko-KR" altLang="en-US" sz="1200" dirty="0">
                <a:solidFill>
                  <a:schemeClr val="tx1"/>
                </a:solidFill>
              </a:rPr>
              <a:t>초 또는 </a:t>
            </a:r>
            <a:r>
              <a:rPr lang="en-US" altLang="ko-KR" sz="1200" dirty="0">
                <a:solidFill>
                  <a:schemeClr val="tx1"/>
                </a:solidFill>
              </a:rPr>
              <a:t>30</a:t>
            </a:r>
            <a:r>
              <a:rPr lang="ko-KR" altLang="en-US" sz="1200" dirty="0">
                <a:solidFill>
                  <a:schemeClr val="tx1"/>
                </a:solidFill>
              </a:rPr>
              <a:t>초가 경과했다면 장애물 대신 이벤트를 발생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3" name="하트 82">
            <a:extLst>
              <a:ext uri="{FF2B5EF4-FFF2-40B4-BE49-F238E27FC236}">
                <a16:creationId xmlns:a16="http://schemas.microsoft.com/office/drawing/2014/main" id="{62FD112F-F447-4841-9CAF-F91735319658}"/>
              </a:ext>
            </a:extLst>
          </p:cNvPr>
          <p:cNvSpPr/>
          <p:nvPr/>
        </p:nvSpPr>
        <p:spPr>
          <a:xfrm>
            <a:off x="9345782" y="145111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하트 83">
            <a:extLst>
              <a:ext uri="{FF2B5EF4-FFF2-40B4-BE49-F238E27FC236}">
                <a16:creationId xmlns:a16="http://schemas.microsoft.com/office/drawing/2014/main" id="{576B4FE7-F805-48C1-9E38-C9E219652705}"/>
              </a:ext>
            </a:extLst>
          </p:cNvPr>
          <p:cNvSpPr/>
          <p:nvPr/>
        </p:nvSpPr>
        <p:spPr>
          <a:xfrm>
            <a:off x="9345782" y="157791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하트 84">
            <a:extLst>
              <a:ext uri="{FF2B5EF4-FFF2-40B4-BE49-F238E27FC236}">
                <a16:creationId xmlns:a16="http://schemas.microsoft.com/office/drawing/2014/main" id="{82FD46EB-D1DF-4EB5-8F17-3B7B63EDC6DF}"/>
              </a:ext>
            </a:extLst>
          </p:cNvPr>
          <p:cNvSpPr/>
          <p:nvPr/>
        </p:nvSpPr>
        <p:spPr>
          <a:xfrm>
            <a:off x="9345782" y="170471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하트 85">
            <a:extLst>
              <a:ext uri="{FF2B5EF4-FFF2-40B4-BE49-F238E27FC236}">
                <a16:creationId xmlns:a16="http://schemas.microsoft.com/office/drawing/2014/main" id="{8B033E97-9A15-4104-9A45-C8BEB74D4CF9}"/>
              </a:ext>
            </a:extLst>
          </p:cNvPr>
          <p:cNvSpPr/>
          <p:nvPr/>
        </p:nvSpPr>
        <p:spPr>
          <a:xfrm>
            <a:off x="9345782" y="183151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하트 86">
            <a:extLst>
              <a:ext uri="{FF2B5EF4-FFF2-40B4-BE49-F238E27FC236}">
                <a16:creationId xmlns:a16="http://schemas.microsoft.com/office/drawing/2014/main" id="{9059752A-5B8E-42C1-B90A-7AA3568290DC}"/>
              </a:ext>
            </a:extLst>
          </p:cNvPr>
          <p:cNvSpPr/>
          <p:nvPr/>
        </p:nvSpPr>
        <p:spPr>
          <a:xfrm>
            <a:off x="9846363" y="1455386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하트 87">
            <a:extLst>
              <a:ext uri="{FF2B5EF4-FFF2-40B4-BE49-F238E27FC236}">
                <a16:creationId xmlns:a16="http://schemas.microsoft.com/office/drawing/2014/main" id="{8D4F1010-BF39-4A39-B62A-CE366798D2E9}"/>
              </a:ext>
            </a:extLst>
          </p:cNvPr>
          <p:cNvSpPr/>
          <p:nvPr/>
        </p:nvSpPr>
        <p:spPr>
          <a:xfrm>
            <a:off x="9846363" y="1582186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하트 88">
            <a:extLst>
              <a:ext uri="{FF2B5EF4-FFF2-40B4-BE49-F238E27FC236}">
                <a16:creationId xmlns:a16="http://schemas.microsoft.com/office/drawing/2014/main" id="{6502FC87-810B-4225-817F-C768106F56E9}"/>
              </a:ext>
            </a:extLst>
          </p:cNvPr>
          <p:cNvSpPr/>
          <p:nvPr/>
        </p:nvSpPr>
        <p:spPr>
          <a:xfrm>
            <a:off x="9846363" y="1708986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하트 89">
            <a:extLst>
              <a:ext uri="{FF2B5EF4-FFF2-40B4-BE49-F238E27FC236}">
                <a16:creationId xmlns:a16="http://schemas.microsoft.com/office/drawing/2014/main" id="{FB1938AD-FEC9-4A39-92D3-3119D54D0127}"/>
              </a:ext>
            </a:extLst>
          </p:cNvPr>
          <p:cNvSpPr/>
          <p:nvPr/>
        </p:nvSpPr>
        <p:spPr>
          <a:xfrm>
            <a:off x="9846363" y="1835786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97CE462B-6B86-4CDB-B638-0092F29667DF}"/>
              </a:ext>
            </a:extLst>
          </p:cNvPr>
          <p:cNvCxnSpPr/>
          <p:nvPr/>
        </p:nvCxnSpPr>
        <p:spPr>
          <a:xfrm>
            <a:off x="7944709" y="4816338"/>
            <a:ext cx="3230880" cy="0"/>
          </a:xfrm>
          <a:prstGeom prst="line">
            <a:avLst/>
          </a:prstGeom>
          <a:ln w="952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55663D41-1396-4BDF-B1CD-B8D601FEFB4B}"/>
              </a:ext>
            </a:extLst>
          </p:cNvPr>
          <p:cNvCxnSpPr/>
          <p:nvPr/>
        </p:nvCxnSpPr>
        <p:spPr>
          <a:xfrm>
            <a:off x="7916091" y="3926588"/>
            <a:ext cx="3230880" cy="0"/>
          </a:xfrm>
          <a:prstGeom prst="line">
            <a:avLst/>
          </a:prstGeom>
          <a:ln w="952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CA82AB91-0090-412E-8D37-02F51C404CB8}"/>
              </a:ext>
            </a:extLst>
          </p:cNvPr>
          <p:cNvCxnSpPr/>
          <p:nvPr/>
        </p:nvCxnSpPr>
        <p:spPr>
          <a:xfrm>
            <a:off x="7916091" y="3014068"/>
            <a:ext cx="3230880" cy="0"/>
          </a:xfrm>
          <a:prstGeom prst="line">
            <a:avLst/>
          </a:prstGeom>
          <a:ln w="952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F8742327-9696-488F-9DDE-C00FF4F47E87}"/>
              </a:ext>
            </a:extLst>
          </p:cNvPr>
          <p:cNvSpPr txBox="1"/>
          <p:nvPr/>
        </p:nvSpPr>
        <p:spPr>
          <a:xfrm>
            <a:off x="7246982" y="4682956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/>
              <a:t>라인 </a:t>
            </a: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0ACA6A9-BE83-4DD7-AB6C-F2CA6DD29E6C}"/>
              </a:ext>
            </a:extLst>
          </p:cNvPr>
          <p:cNvSpPr txBox="1"/>
          <p:nvPr/>
        </p:nvSpPr>
        <p:spPr>
          <a:xfrm>
            <a:off x="7242250" y="3788088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/>
              <a:t>라인 </a:t>
            </a: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6F8AA4E-3B22-4B65-8191-560D675D7145}"/>
              </a:ext>
            </a:extLst>
          </p:cNvPr>
          <p:cNvSpPr txBox="1"/>
          <p:nvPr/>
        </p:nvSpPr>
        <p:spPr>
          <a:xfrm>
            <a:off x="7242250" y="2881951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/>
              <a:t>라인 </a:t>
            </a:r>
            <a:r>
              <a:rPr lang="en-US" altLang="ko-KR" sz="1200" dirty="0"/>
              <a:t>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0757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6CA7C9-3E68-4B68-B46E-51782A5320F0}"/>
              </a:ext>
            </a:extLst>
          </p:cNvPr>
          <p:cNvSpPr/>
          <p:nvPr/>
        </p:nvSpPr>
        <p:spPr>
          <a:xfrm>
            <a:off x="8283382" y="1406966"/>
            <a:ext cx="2863589" cy="45655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62FA6D-DE44-4863-B346-7EC566E0165E}"/>
              </a:ext>
            </a:extLst>
          </p:cNvPr>
          <p:cNvSpPr/>
          <p:nvPr/>
        </p:nvSpPr>
        <p:spPr>
          <a:xfrm>
            <a:off x="8278479" y="1406963"/>
            <a:ext cx="983368" cy="4566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02F6A3-279A-4442-A007-A98DE6565D45}"/>
              </a:ext>
            </a:extLst>
          </p:cNvPr>
          <p:cNvSpPr/>
          <p:nvPr/>
        </p:nvSpPr>
        <p:spPr>
          <a:xfrm>
            <a:off x="10221265" y="1406969"/>
            <a:ext cx="925708" cy="45644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하트의 위치와 획득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16" name="슬라이드 번호 개체 틀 2">
            <a:extLst>
              <a:ext uri="{FF2B5EF4-FFF2-40B4-BE49-F238E27FC236}">
                <a16:creationId xmlns:a16="http://schemas.microsoft.com/office/drawing/2014/main" id="{A96C9835-D343-4597-BAFB-E3DFA8E7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18042-1BAF-42AF-9B39-C531F2D5973B}"/>
              </a:ext>
            </a:extLst>
          </p:cNvPr>
          <p:cNvSpPr txBox="1"/>
          <p:nvPr/>
        </p:nvSpPr>
        <p:spPr>
          <a:xfrm>
            <a:off x="622177" y="1098672"/>
            <a:ext cx="5751282" cy="2177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lnSpc>
                <a:spcPct val="130000"/>
              </a:lnSpc>
              <a:spcAft>
                <a:spcPts val="400"/>
              </a:spcAft>
              <a:buFont typeface="Wingdings" panose="05000000000000000000" pitchFamily="2" charset="2"/>
              <a:buChar char="v"/>
            </a:pPr>
            <a:r>
              <a:rPr lang="ko-KR" altLang="en-US" sz="1200" dirty="0"/>
              <a:t>하트는 반드시 통과점의 다음에 </a:t>
            </a:r>
            <a:r>
              <a:rPr lang="en-US" altLang="ko-KR" sz="1200" dirty="0"/>
              <a:t>4</a:t>
            </a:r>
            <a:r>
              <a:rPr lang="ko-KR" altLang="en-US" sz="1200" dirty="0"/>
              <a:t>쌍 씩 배치된다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lnSpc>
                <a:spcPct val="130000"/>
              </a:lnSpc>
              <a:spcAft>
                <a:spcPts val="400"/>
              </a:spcAft>
              <a:buFont typeface="Wingdings" panose="05000000000000000000" pitchFamily="2" charset="2"/>
              <a:buChar char="v"/>
            </a:pPr>
            <a:r>
              <a:rPr lang="ko-KR" altLang="en-US" sz="1200" dirty="0"/>
              <a:t>하트 </a:t>
            </a:r>
            <a:r>
              <a:rPr lang="en-US" altLang="ko-KR" sz="1200" dirty="0"/>
              <a:t>4</a:t>
            </a:r>
            <a:r>
              <a:rPr lang="ko-KR" altLang="en-US" sz="1200" dirty="0"/>
              <a:t>쌍이 끝나는 점에는 반드시 장애물이 위치해야 한다</a:t>
            </a:r>
            <a:r>
              <a:rPr lang="en-US" altLang="ko-KR" sz="1200" dirty="0"/>
              <a:t>.(</a:t>
            </a:r>
            <a:r>
              <a:rPr lang="ko-KR" altLang="en-US" sz="1200" dirty="0"/>
              <a:t>강제로 자리를 옮겨야 하도록</a:t>
            </a:r>
            <a:r>
              <a:rPr lang="en-US" altLang="ko-KR" sz="1200" dirty="0"/>
              <a:t>)</a:t>
            </a:r>
          </a:p>
          <a:p>
            <a:pPr marL="171450" indent="-171450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하트를 획득하면 라이프가 </a:t>
            </a:r>
            <a:r>
              <a:rPr lang="en-US" altLang="ko-KR" sz="1200" dirty="0"/>
              <a:t>1</a:t>
            </a:r>
            <a:r>
              <a:rPr lang="ko-KR" altLang="en-US" sz="1200" dirty="0"/>
              <a:t>증가하는 것 외에도 </a:t>
            </a:r>
            <a:r>
              <a:rPr lang="en-US" altLang="ko-KR" sz="1200" dirty="0"/>
              <a:t>1</a:t>
            </a:r>
            <a:r>
              <a:rPr lang="ko-KR" altLang="en-US" sz="1200" dirty="0"/>
              <a:t>개당 </a:t>
            </a:r>
            <a:r>
              <a:rPr lang="en-US" altLang="ko-KR" sz="1200" dirty="0"/>
              <a:t>1</a:t>
            </a:r>
            <a:r>
              <a:rPr lang="ko-KR" altLang="en-US" sz="1200" dirty="0"/>
              <a:t>점을 획득하며</a:t>
            </a:r>
            <a:r>
              <a:rPr lang="en-US" altLang="ko-KR" sz="1200" dirty="0"/>
              <a:t>, 1</a:t>
            </a:r>
            <a:r>
              <a:rPr lang="ko-KR" altLang="en-US" sz="1200" dirty="0"/>
              <a:t>쌍</a:t>
            </a:r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, </a:t>
            </a:r>
            <a:r>
              <a:rPr lang="ko-KR" altLang="en-US" sz="1200" dirty="0"/>
              <a:t>우로 배치된</a:t>
            </a:r>
            <a:r>
              <a:rPr lang="en-US" altLang="ko-KR" sz="1200" dirty="0"/>
              <a:t>)</a:t>
            </a:r>
            <a:r>
              <a:rPr lang="ko-KR" altLang="en-US" sz="1200" dirty="0"/>
              <a:t>을 획득하면 총 </a:t>
            </a:r>
            <a:r>
              <a:rPr lang="en-US" altLang="ko-KR" sz="1200" dirty="0"/>
              <a:t>3</a:t>
            </a:r>
            <a:r>
              <a:rPr lang="ko-KR" altLang="en-US" sz="1200" dirty="0"/>
              <a:t>점</a:t>
            </a:r>
            <a:r>
              <a:rPr lang="en-US" altLang="ko-KR" sz="1200" dirty="0"/>
              <a:t>(+1</a:t>
            </a:r>
            <a:r>
              <a:rPr lang="ko-KR" altLang="en-US" sz="1200" dirty="0"/>
              <a:t>점</a:t>
            </a:r>
            <a:r>
              <a:rPr lang="en-US" altLang="ko-KR" sz="1200" dirty="0"/>
              <a:t>), 4</a:t>
            </a:r>
            <a:r>
              <a:rPr lang="ko-KR" altLang="en-US" sz="1200" dirty="0"/>
              <a:t>쌍을 모두 획득하면 </a:t>
            </a:r>
            <a:r>
              <a:rPr lang="en-US" altLang="ko-KR" sz="1200" dirty="0"/>
              <a:t>15</a:t>
            </a:r>
            <a:r>
              <a:rPr lang="ko-KR" altLang="en-US" sz="1200" dirty="0"/>
              <a:t>점</a:t>
            </a:r>
            <a:r>
              <a:rPr lang="en-US" altLang="ko-KR" sz="1200" dirty="0"/>
              <a:t>(+3</a:t>
            </a:r>
            <a:r>
              <a:rPr lang="ko-KR" altLang="en-US" sz="1200" dirty="0"/>
              <a:t>점</a:t>
            </a:r>
            <a:r>
              <a:rPr lang="en-US" altLang="ko-KR" sz="1200" dirty="0"/>
              <a:t>)</a:t>
            </a:r>
            <a:r>
              <a:rPr lang="ko-KR" altLang="en-US" sz="1200" dirty="0"/>
              <a:t>을 획득한다</a:t>
            </a:r>
            <a:r>
              <a:rPr lang="en-US" altLang="ko-KR" sz="1200" dirty="0"/>
              <a:t>.</a:t>
            </a:r>
          </a:p>
          <a:p>
            <a:pPr marL="171450" indent="-171450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하트의 중앙이 종단점과 일치할 때 사용자의 발이 해당 구역을 밟고 있다면 해당 하트를 획득한 것으로 한다</a:t>
            </a:r>
            <a:r>
              <a:rPr lang="en-US" altLang="ko-KR" sz="1200" dirty="0"/>
              <a:t>.</a:t>
            </a:r>
          </a:p>
          <a:p>
            <a:pPr marL="171450" indent="-171450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highlight>
                  <a:srgbClr val="FFFF00"/>
                </a:highlight>
              </a:rPr>
              <a:t>통나무 장애물은 허들 장애물로 변경합니다</a:t>
            </a:r>
            <a:r>
              <a:rPr lang="en-US" altLang="ko-KR" sz="1200" dirty="0">
                <a:highlight>
                  <a:srgbClr val="FFFF00"/>
                </a:highlight>
              </a:rPr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53677E-DDD4-4ACD-AD88-91073765257E}"/>
              </a:ext>
            </a:extLst>
          </p:cNvPr>
          <p:cNvCxnSpPr/>
          <p:nvPr/>
        </p:nvCxnSpPr>
        <p:spPr>
          <a:xfrm>
            <a:off x="7916091" y="5590903"/>
            <a:ext cx="3230880" cy="0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09A7E-523B-4BD2-B669-CE507218C89C}"/>
              </a:ext>
            </a:extLst>
          </p:cNvPr>
          <p:cNvSpPr txBox="1"/>
          <p:nvPr/>
        </p:nvSpPr>
        <p:spPr>
          <a:xfrm>
            <a:off x="7243672" y="545240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 err="1"/>
              <a:t>종단점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78904A-C9FA-413F-AC0E-3CFAA1DC26CB}"/>
              </a:ext>
            </a:extLst>
          </p:cNvPr>
          <p:cNvSpPr txBox="1"/>
          <p:nvPr/>
        </p:nvSpPr>
        <p:spPr>
          <a:xfrm>
            <a:off x="8922331" y="1132188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en-US" altLang="ko-KR" sz="1200" dirty="0"/>
              <a:t>&lt;</a:t>
            </a:r>
            <a:r>
              <a:rPr lang="ko-KR" altLang="en-US" sz="1200" dirty="0"/>
              <a:t>장애물 배치 예시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7" name="하트 26">
            <a:extLst>
              <a:ext uri="{FF2B5EF4-FFF2-40B4-BE49-F238E27FC236}">
                <a16:creationId xmlns:a16="http://schemas.microsoft.com/office/drawing/2014/main" id="{38C9A9D0-40A6-47EE-A344-638FEB637A22}"/>
              </a:ext>
            </a:extLst>
          </p:cNvPr>
          <p:cNvSpPr/>
          <p:nvPr/>
        </p:nvSpPr>
        <p:spPr>
          <a:xfrm>
            <a:off x="8401955" y="496623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하트 27">
            <a:extLst>
              <a:ext uri="{FF2B5EF4-FFF2-40B4-BE49-F238E27FC236}">
                <a16:creationId xmlns:a16="http://schemas.microsoft.com/office/drawing/2014/main" id="{713A2EF8-9CA0-4B78-BDF8-920F1D27FFB5}"/>
              </a:ext>
            </a:extLst>
          </p:cNvPr>
          <p:cNvSpPr/>
          <p:nvPr/>
        </p:nvSpPr>
        <p:spPr>
          <a:xfrm>
            <a:off x="8401955" y="509303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하트 28">
            <a:extLst>
              <a:ext uri="{FF2B5EF4-FFF2-40B4-BE49-F238E27FC236}">
                <a16:creationId xmlns:a16="http://schemas.microsoft.com/office/drawing/2014/main" id="{138BAD45-FEC9-4377-B51E-F5D0AA056F09}"/>
              </a:ext>
            </a:extLst>
          </p:cNvPr>
          <p:cNvSpPr/>
          <p:nvPr/>
        </p:nvSpPr>
        <p:spPr>
          <a:xfrm>
            <a:off x="8401955" y="521983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하트 29">
            <a:extLst>
              <a:ext uri="{FF2B5EF4-FFF2-40B4-BE49-F238E27FC236}">
                <a16:creationId xmlns:a16="http://schemas.microsoft.com/office/drawing/2014/main" id="{1E0F6A39-2692-43E9-AF06-8E7449508550}"/>
              </a:ext>
            </a:extLst>
          </p:cNvPr>
          <p:cNvSpPr/>
          <p:nvPr/>
        </p:nvSpPr>
        <p:spPr>
          <a:xfrm>
            <a:off x="8401955" y="534663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하트 30">
            <a:extLst>
              <a:ext uri="{FF2B5EF4-FFF2-40B4-BE49-F238E27FC236}">
                <a16:creationId xmlns:a16="http://schemas.microsoft.com/office/drawing/2014/main" id="{B6796510-C934-45DD-BB9D-02E663B32C39}"/>
              </a:ext>
            </a:extLst>
          </p:cNvPr>
          <p:cNvSpPr/>
          <p:nvPr/>
        </p:nvSpPr>
        <p:spPr>
          <a:xfrm>
            <a:off x="8902536" y="497051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하트 31">
            <a:extLst>
              <a:ext uri="{FF2B5EF4-FFF2-40B4-BE49-F238E27FC236}">
                <a16:creationId xmlns:a16="http://schemas.microsoft.com/office/drawing/2014/main" id="{74B92D87-327F-4199-975E-E485CB1E087B}"/>
              </a:ext>
            </a:extLst>
          </p:cNvPr>
          <p:cNvSpPr/>
          <p:nvPr/>
        </p:nvSpPr>
        <p:spPr>
          <a:xfrm>
            <a:off x="8902536" y="509731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하트 33">
            <a:extLst>
              <a:ext uri="{FF2B5EF4-FFF2-40B4-BE49-F238E27FC236}">
                <a16:creationId xmlns:a16="http://schemas.microsoft.com/office/drawing/2014/main" id="{73E14951-A654-4C12-BF87-2FEDCAEDF6BA}"/>
              </a:ext>
            </a:extLst>
          </p:cNvPr>
          <p:cNvSpPr/>
          <p:nvPr/>
        </p:nvSpPr>
        <p:spPr>
          <a:xfrm>
            <a:off x="8902536" y="522411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하트 34">
            <a:extLst>
              <a:ext uri="{FF2B5EF4-FFF2-40B4-BE49-F238E27FC236}">
                <a16:creationId xmlns:a16="http://schemas.microsoft.com/office/drawing/2014/main" id="{826A3200-DA5B-4900-974D-BE7C380AF8D3}"/>
              </a:ext>
            </a:extLst>
          </p:cNvPr>
          <p:cNvSpPr/>
          <p:nvPr/>
        </p:nvSpPr>
        <p:spPr>
          <a:xfrm>
            <a:off x="8902536" y="535091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CC63A71-768A-45E0-8313-1CA2F84D6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2943" y="4653540"/>
            <a:ext cx="1036520" cy="325597"/>
          </a:xfrm>
          <a:prstGeom prst="rect">
            <a:avLst/>
          </a:prstGeom>
        </p:spPr>
      </p:pic>
      <p:sp>
        <p:nvSpPr>
          <p:cNvPr id="37" name="하트 36">
            <a:extLst>
              <a:ext uri="{FF2B5EF4-FFF2-40B4-BE49-F238E27FC236}">
                <a16:creationId xmlns:a16="http://schemas.microsoft.com/office/drawing/2014/main" id="{5F0495C8-5C1E-4265-A5BF-6D5EF0BD7967}"/>
              </a:ext>
            </a:extLst>
          </p:cNvPr>
          <p:cNvSpPr/>
          <p:nvPr/>
        </p:nvSpPr>
        <p:spPr>
          <a:xfrm>
            <a:off x="9362083" y="407648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하트 37">
            <a:extLst>
              <a:ext uri="{FF2B5EF4-FFF2-40B4-BE49-F238E27FC236}">
                <a16:creationId xmlns:a16="http://schemas.microsoft.com/office/drawing/2014/main" id="{39EAE37E-4422-4CE8-B3BC-B0A89A585717}"/>
              </a:ext>
            </a:extLst>
          </p:cNvPr>
          <p:cNvSpPr/>
          <p:nvPr/>
        </p:nvSpPr>
        <p:spPr>
          <a:xfrm>
            <a:off x="9362083" y="420328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하트 38">
            <a:extLst>
              <a:ext uri="{FF2B5EF4-FFF2-40B4-BE49-F238E27FC236}">
                <a16:creationId xmlns:a16="http://schemas.microsoft.com/office/drawing/2014/main" id="{1A92806E-5AAE-4711-8910-2A005AD0104F}"/>
              </a:ext>
            </a:extLst>
          </p:cNvPr>
          <p:cNvSpPr/>
          <p:nvPr/>
        </p:nvSpPr>
        <p:spPr>
          <a:xfrm>
            <a:off x="9362083" y="433008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하트 39">
            <a:extLst>
              <a:ext uri="{FF2B5EF4-FFF2-40B4-BE49-F238E27FC236}">
                <a16:creationId xmlns:a16="http://schemas.microsoft.com/office/drawing/2014/main" id="{86308F1E-2F23-4B3C-8054-AD5949E3D9B0}"/>
              </a:ext>
            </a:extLst>
          </p:cNvPr>
          <p:cNvSpPr/>
          <p:nvPr/>
        </p:nvSpPr>
        <p:spPr>
          <a:xfrm>
            <a:off x="9362083" y="445688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하트 40">
            <a:extLst>
              <a:ext uri="{FF2B5EF4-FFF2-40B4-BE49-F238E27FC236}">
                <a16:creationId xmlns:a16="http://schemas.microsoft.com/office/drawing/2014/main" id="{4FB20042-EA76-4D3B-86B5-DF2D08C7A6DF}"/>
              </a:ext>
            </a:extLst>
          </p:cNvPr>
          <p:cNvSpPr/>
          <p:nvPr/>
        </p:nvSpPr>
        <p:spPr>
          <a:xfrm>
            <a:off x="9862664" y="408076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하트 41">
            <a:extLst>
              <a:ext uri="{FF2B5EF4-FFF2-40B4-BE49-F238E27FC236}">
                <a16:creationId xmlns:a16="http://schemas.microsoft.com/office/drawing/2014/main" id="{CBAEFFC0-9411-4E22-8C5D-7547EFF28D25}"/>
              </a:ext>
            </a:extLst>
          </p:cNvPr>
          <p:cNvSpPr/>
          <p:nvPr/>
        </p:nvSpPr>
        <p:spPr>
          <a:xfrm>
            <a:off x="9862664" y="420756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하트 42">
            <a:extLst>
              <a:ext uri="{FF2B5EF4-FFF2-40B4-BE49-F238E27FC236}">
                <a16:creationId xmlns:a16="http://schemas.microsoft.com/office/drawing/2014/main" id="{4C78192D-973F-4997-BC1A-67EA9779CF5D}"/>
              </a:ext>
            </a:extLst>
          </p:cNvPr>
          <p:cNvSpPr/>
          <p:nvPr/>
        </p:nvSpPr>
        <p:spPr>
          <a:xfrm>
            <a:off x="9862664" y="433436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하트 43">
            <a:extLst>
              <a:ext uri="{FF2B5EF4-FFF2-40B4-BE49-F238E27FC236}">
                <a16:creationId xmlns:a16="http://schemas.microsoft.com/office/drawing/2014/main" id="{4E38871C-D84D-4F07-8AD3-B1A34841487C}"/>
              </a:ext>
            </a:extLst>
          </p:cNvPr>
          <p:cNvSpPr/>
          <p:nvPr/>
        </p:nvSpPr>
        <p:spPr>
          <a:xfrm>
            <a:off x="9862664" y="446116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F98C0BC-4860-4AA1-A4EC-905BBAAA79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3071" y="3763790"/>
            <a:ext cx="1036520" cy="325597"/>
          </a:xfrm>
          <a:prstGeom prst="rect">
            <a:avLst/>
          </a:prstGeom>
        </p:spPr>
      </p:pic>
      <p:sp>
        <p:nvSpPr>
          <p:cNvPr id="46" name="하트 45">
            <a:extLst>
              <a:ext uri="{FF2B5EF4-FFF2-40B4-BE49-F238E27FC236}">
                <a16:creationId xmlns:a16="http://schemas.microsoft.com/office/drawing/2014/main" id="{C4389845-4A41-4960-8359-549EC40F915D}"/>
              </a:ext>
            </a:extLst>
          </p:cNvPr>
          <p:cNvSpPr/>
          <p:nvPr/>
        </p:nvSpPr>
        <p:spPr>
          <a:xfrm>
            <a:off x="8402468" y="319395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하트 46">
            <a:extLst>
              <a:ext uri="{FF2B5EF4-FFF2-40B4-BE49-F238E27FC236}">
                <a16:creationId xmlns:a16="http://schemas.microsoft.com/office/drawing/2014/main" id="{6DB2A2F2-CD87-43E0-A04C-9123970820C1}"/>
              </a:ext>
            </a:extLst>
          </p:cNvPr>
          <p:cNvSpPr/>
          <p:nvPr/>
        </p:nvSpPr>
        <p:spPr>
          <a:xfrm>
            <a:off x="8402468" y="332075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하트 47">
            <a:extLst>
              <a:ext uri="{FF2B5EF4-FFF2-40B4-BE49-F238E27FC236}">
                <a16:creationId xmlns:a16="http://schemas.microsoft.com/office/drawing/2014/main" id="{E3D0CF12-E23D-4FBA-BFBF-94C25A36BB08}"/>
              </a:ext>
            </a:extLst>
          </p:cNvPr>
          <p:cNvSpPr/>
          <p:nvPr/>
        </p:nvSpPr>
        <p:spPr>
          <a:xfrm>
            <a:off x="8402468" y="344755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하트 48">
            <a:extLst>
              <a:ext uri="{FF2B5EF4-FFF2-40B4-BE49-F238E27FC236}">
                <a16:creationId xmlns:a16="http://schemas.microsoft.com/office/drawing/2014/main" id="{4FB610BA-8B96-4EFC-9671-6DD924198A67}"/>
              </a:ext>
            </a:extLst>
          </p:cNvPr>
          <p:cNvSpPr/>
          <p:nvPr/>
        </p:nvSpPr>
        <p:spPr>
          <a:xfrm>
            <a:off x="8402468" y="357435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하트 49">
            <a:extLst>
              <a:ext uri="{FF2B5EF4-FFF2-40B4-BE49-F238E27FC236}">
                <a16:creationId xmlns:a16="http://schemas.microsoft.com/office/drawing/2014/main" id="{3D427012-82C2-45E9-8A9B-77B8E86707D7}"/>
              </a:ext>
            </a:extLst>
          </p:cNvPr>
          <p:cNvSpPr/>
          <p:nvPr/>
        </p:nvSpPr>
        <p:spPr>
          <a:xfrm>
            <a:off x="8903049" y="319822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하트 50">
            <a:extLst>
              <a:ext uri="{FF2B5EF4-FFF2-40B4-BE49-F238E27FC236}">
                <a16:creationId xmlns:a16="http://schemas.microsoft.com/office/drawing/2014/main" id="{D0BD85C5-DE7C-4562-8D6A-F3C25DB0C794}"/>
              </a:ext>
            </a:extLst>
          </p:cNvPr>
          <p:cNvSpPr/>
          <p:nvPr/>
        </p:nvSpPr>
        <p:spPr>
          <a:xfrm>
            <a:off x="8903049" y="332502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하트 51">
            <a:extLst>
              <a:ext uri="{FF2B5EF4-FFF2-40B4-BE49-F238E27FC236}">
                <a16:creationId xmlns:a16="http://schemas.microsoft.com/office/drawing/2014/main" id="{6F3E98AE-3EDE-447E-95DA-E60533C397EC}"/>
              </a:ext>
            </a:extLst>
          </p:cNvPr>
          <p:cNvSpPr/>
          <p:nvPr/>
        </p:nvSpPr>
        <p:spPr>
          <a:xfrm>
            <a:off x="8903049" y="345182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하트 52">
            <a:extLst>
              <a:ext uri="{FF2B5EF4-FFF2-40B4-BE49-F238E27FC236}">
                <a16:creationId xmlns:a16="http://schemas.microsoft.com/office/drawing/2014/main" id="{0CA7B569-C402-4A06-83C5-D0B9A80C1DEE}"/>
              </a:ext>
            </a:extLst>
          </p:cNvPr>
          <p:cNvSpPr/>
          <p:nvPr/>
        </p:nvSpPr>
        <p:spPr>
          <a:xfrm>
            <a:off x="8903049" y="357862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B75FD75-DC38-4B72-845C-09135C2FC6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3456" y="2881252"/>
            <a:ext cx="1036520" cy="325597"/>
          </a:xfrm>
          <a:prstGeom prst="rect">
            <a:avLst/>
          </a:prstGeom>
        </p:spPr>
      </p:pic>
      <p:sp>
        <p:nvSpPr>
          <p:cNvPr id="55" name="하트 54">
            <a:extLst>
              <a:ext uri="{FF2B5EF4-FFF2-40B4-BE49-F238E27FC236}">
                <a16:creationId xmlns:a16="http://schemas.microsoft.com/office/drawing/2014/main" id="{C2FED0D5-1A03-44A2-8AAB-8CCFD853B924}"/>
              </a:ext>
            </a:extLst>
          </p:cNvPr>
          <p:cNvSpPr/>
          <p:nvPr/>
        </p:nvSpPr>
        <p:spPr>
          <a:xfrm>
            <a:off x="10302660" y="229993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하트 55">
            <a:extLst>
              <a:ext uri="{FF2B5EF4-FFF2-40B4-BE49-F238E27FC236}">
                <a16:creationId xmlns:a16="http://schemas.microsoft.com/office/drawing/2014/main" id="{97D5F6F7-315B-4F0D-9657-3A2EB19FE7CA}"/>
              </a:ext>
            </a:extLst>
          </p:cNvPr>
          <p:cNvSpPr/>
          <p:nvPr/>
        </p:nvSpPr>
        <p:spPr>
          <a:xfrm>
            <a:off x="10302660" y="242673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하트 56">
            <a:extLst>
              <a:ext uri="{FF2B5EF4-FFF2-40B4-BE49-F238E27FC236}">
                <a16:creationId xmlns:a16="http://schemas.microsoft.com/office/drawing/2014/main" id="{DBDC7140-2FB0-4311-9990-DA0AA5D25AE2}"/>
              </a:ext>
            </a:extLst>
          </p:cNvPr>
          <p:cNvSpPr/>
          <p:nvPr/>
        </p:nvSpPr>
        <p:spPr>
          <a:xfrm>
            <a:off x="10302660" y="255353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하트 57">
            <a:extLst>
              <a:ext uri="{FF2B5EF4-FFF2-40B4-BE49-F238E27FC236}">
                <a16:creationId xmlns:a16="http://schemas.microsoft.com/office/drawing/2014/main" id="{581D1F8A-F331-4B83-9EFC-B394A3DB1031}"/>
              </a:ext>
            </a:extLst>
          </p:cNvPr>
          <p:cNvSpPr/>
          <p:nvPr/>
        </p:nvSpPr>
        <p:spPr>
          <a:xfrm>
            <a:off x="10302660" y="268033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하트 58">
            <a:extLst>
              <a:ext uri="{FF2B5EF4-FFF2-40B4-BE49-F238E27FC236}">
                <a16:creationId xmlns:a16="http://schemas.microsoft.com/office/drawing/2014/main" id="{2ED830EE-C63D-4B57-A1AA-BDB1A931CBC6}"/>
              </a:ext>
            </a:extLst>
          </p:cNvPr>
          <p:cNvSpPr/>
          <p:nvPr/>
        </p:nvSpPr>
        <p:spPr>
          <a:xfrm>
            <a:off x="10803241" y="230420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하트 59">
            <a:extLst>
              <a:ext uri="{FF2B5EF4-FFF2-40B4-BE49-F238E27FC236}">
                <a16:creationId xmlns:a16="http://schemas.microsoft.com/office/drawing/2014/main" id="{C60C2AFC-48D3-47C5-B5FB-3C22279ED0BC}"/>
              </a:ext>
            </a:extLst>
          </p:cNvPr>
          <p:cNvSpPr/>
          <p:nvPr/>
        </p:nvSpPr>
        <p:spPr>
          <a:xfrm>
            <a:off x="10803241" y="243100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하트 60">
            <a:extLst>
              <a:ext uri="{FF2B5EF4-FFF2-40B4-BE49-F238E27FC236}">
                <a16:creationId xmlns:a16="http://schemas.microsoft.com/office/drawing/2014/main" id="{5E623C7D-0DD8-4787-A9E2-120DEF7A11B8}"/>
              </a:ext>
            </a:extLst>
          </p:cNvPr>
          <p:cNvSpPr/>
          <p:nvPr/>
        </p:nvSpPr>
        <p:spPr>
          <a:xfrm>
            <a:off x="10803241" y="255780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하트 61">
            <a:extLst>
              <a:ext uri="{FF2B5EF4-FFF2-40B4-BE49-F238E27FC236}">
                <a16:creationId xmlns:a16="http://schemas.microsoft.com/office/drawing/2014/main" id="{DB18907F-BEE6-490E-8370-69DC9510C1DA}"/>
              </a:ext>
            </a:extLst>
          </p:cNvPr>
          <p:cNvSpPr/>
          <p:nvPr/>
        </p:nvSpPr>
        <p:spPr>
          <a:xfrm>
            <a:off x="10803241" y="268460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D24A4831-7C14-4EBC-A58C-599A75DB1C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73648" y="1987232"/>
            <a:ext cx="1036520" cy="32559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01A193E9-A9BD-49D1-85E9-15EC092151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7358" y="4626070"/>
            <a:ext cx="482251" cy="38113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AC80308-2CB2-44FC-A6E1-75519C9679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0860" y="3749450"/>
            <a:ext cx="482250" cy="381135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BB7BF699-2D8A-42CA-8C29-FE0C4CCAFB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6994" y="3748362"/>
            <a:ext cx="482250" cy="38113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0791E1E8-0305-4C9D-A8CF-DFA10C90E5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2545" y="4631989"/>
            <a:ext cx="482251" cy="381134"/>
          </a:xfrm>
          <a:prstGeom prst="rect">
            <a:avLst/>
          </a:prstGeom>
        </p:spPr>
      </p:pic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A7464736-49F0-4B3F-A23C-81034FAE27BF}"/>
              </a:ext>
            </a:extLst>
          </p:cNvPr>
          <p:cNvSpPr/>
          <p:nvPr/>
        </p:nvSpPr>
        <p:spPr>
          <a:xfrm>
            <a:off x="9233601" y="2014651"/>
            <a:ext cx="965961" cy="25483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1964185D-5747-43AA-988F-005F074ACBBA}"/>
              </a:ext>
            </a:extLst>
          </p:cNvPr>
          <p:cNvSpPr/>
          <p:nvPr/>
        </p:nvSpPr>
        <p:spPr>
          <a:xfrm>
            <a:off x="7351070" y="1406962"/>
            <a:ext cx="218077" cy="276999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8840415-F26F-4D5E-A7E2-670EA7198755}"/>
              </a:ext>
            </a:extLst>
          </p:cNvPr>
          <p:cNvSpPr txBox="1"/>
          <p:nvPr/>
        </p:nvSpPr>
        <p:spPr>
          <a:xfrm>
            <a:off x="7602942" y="140696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 err="1"/>
              <a:t>통과점</a:t>
            </a:r>
            <a:endParaRPr lang="ko-KR" altLang="en-US" sz="1200" dirty="0"/>
          </a:p>
        </p:txBody>
      </p:sp>
      <p:sp>
        <p:nvSpPr>
          <p:cNvPr id="83" name="하트 82">
            <a:extLst>
              <a:ext uri="{FF2B5EF4-FFF2-40B4-BE49-F238E27FC236}">
                <a16:creationId xmlns:a16="http://schemas.microsoft.com/office/drawing/2014/main" id="{62FD112F-F447-4841-9CAF-F91735319658}"/>
              </a:ext>
            </a:extLst>
          </p:cNvPr>
          <p:cNvSpPr/>
          <p:nvPr/>
        </p:nvSpPr>
        <p:spPr>
          <a:xfrm>
            <a:off x="9345782" y="145111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하트 83">
            <a:extLst>
              <a:ext uri="{FF2B5EF4-FFF2-40B4-BE49-F238E27FC236}">
                <a16:creationId xmlns:a16="http://schemas.microsoft.com/office/drawing/2014/main" id="{576B4FE7-F805-48C1-9E38-C9E219652705}"/>
              </a:ext>
            </a:extLst>
          </p:cNvPr>
          <p:cNvSpPr/>
          <p:nvPr/>
        </p:nvSpPr>
        <p:spPr>
          <a:xfrm>
            <a:off x="9345782" y="157791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하트 84">
            <a:extLst>
              <a:ext uri="{FF2B5EF4-FFF2-40B4-BE49-F238E27FC236}">
                <a16:creationId xmlns:a16="http://schemas.microsoft.com/office/drawing/2014/main" id="{82FD46EB-D1DF-4EB5-8F17-3B7B63EDC6DF}"/>
              </a:ext>
            </a:extLst>
          </p:cNvPr>
          <p:cNvSpPr/>
          <p:nvPr/>
        </p:nvSpPr>
        <p:spPr>
          <a:xfrm>
            <a:off x="9345782" y="170471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하트 85">
            <a:extLst>
              <a:ext uri="{FF2B5EF4-FFF2-40B4-BE49-F238E27FC236}">
                <a16:creationId xmlns:a16="http://schemas.microsoft.com/office/drawing/2014/main" id="{8B033E97-9A15-4104-9A45-C8BEB74D4CF9}"/>
              </a:ext>
            </a:extLst>
          </p:cNvPr>
          <p:cNvSpPr/>
          <p:nvPr/>
        </p:nvSpPr>
        <p:spPr>
          <a:xfrm>
            <a:off x="9345782" y="183151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하트 86">
            <a:extLst>
              <a:ext uri="{FF2B5EF4-FFF2-40B4-BE49-F238E27FC236}">
                <a16:creationId xmlns:a16="http://schemas.microsoft.com/office/drawing/2014/main" id="{9059752A-5B8E-42C1-B90A-7AA3568290DC}"/>
              </a:ext>
            </a:extLst>
          </p:cNvPr>
          <p:cNvSpPr/>
          <p:nvPr/>
        </p:nvSpPr>
        <p:spPr>
          <a:xfrm>
            <a:off x="9846363" y="1455386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하트 87">
            <a:extLst>
              <a:ext uri="{FF2B5EF4-FFF2-40B4-BE49-F238E27FC236}">
                <a16:creationId xmlns:a16="http://schemas.microsoft.com/office/drawing/2014/main" id="{8D4F1010-BF39-4A39-B62A-CE366798D2E9}"/>
              </a:ext>
            </a:extLst>
          </p:cNvPr>
          <p:cNvSpPr/>
          <p:nvPr/>
        </p:nvSpPr>
        <p:spPr>
          <a:xfrm>
            <a:off x="9846363" y="1582186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하트 88">
            <a:extLst>
              <a:ext uri="{FF2B5EF4-FFF2-40B4-BE49-F238E27FC236}">
                <a16:creationId xmlns:a16="http://schemas.microsoft.com/office/drawing/2014/main" id="{6502FC87-810B-4225-817F-C768106F56E9}"/>
              </a:ext>
            </a:extLst>
          </p:cNvPr>
          <p:cNvSpPr/>
          <p:nvPr/>
        </p:nvSpPr>
        <p:spPr>
          <a:xfrm>
            <a:off x="9846363" y="1708986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하트 89">
            <a:extLst>
              <a:ext uri="{FF2B5EF4-FFF2-40B4-BE49-F238E27FC236}">
                <a16:creationId xmlns:a16="http://schemas.microsoft.com/office/drawing/2014/main" id="{FB1938AD-FEC9-4A39-92D3-3119D54D0127}"/>
              </a:ext>
            </a:extLst>
          </p:cNvPr>
          <p:cNvSpPr/>
          <p:nvPr/>
        </p:nvSpPr>
        <p:spPr>
          <a:xfrm>
            <a:off x="9846363" y="1835786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97CE462B-6B86-4CDB-B638-0092F29667DF}"/>
              </a:ext>
            </a:extLst>
          </p:cNvPr>
          <p:cNvCxnSpPr/>
          <p:nvPr/>
        </p:nvCxnSpPr>
        <p:spPr>
          <a:xfrm>
            <a:off x="7944709" y="4816338"/>
            <a:ext cx="3230880" cy="0"/>
          </a:xfrm>
          <a:prstGeom prst="line">
            <a:avLst/>
          </a:prstGeom>
          <a:ln w="952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55663D41-1396-4BDF-B1CD-B8D601FEFB4B}"/>
              </a:ext>
            </a:extLst>
          </p:cNvPr>
          <p:cNvCxnSpPr/>
          <p:nvPr/>
        </p:nvCxnSpPr>
        <p:spPr>
          <a:xfrm>
            <a:off x="7916091" y="3926588"/>
            <a:ext cx="3230880" cy="0"/>
          </a:xfrm>
          <a:prstGeom prst="line">
            <a:avLst/>
          </a:prstGeom>
          <a:ln w="952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CA82AB91-0090-412E-8D37-02F51C404CB8}"/>
              </a:ext>
            </a:extLst>
          </p:cNvPr>
          <p:cNvCxnSpPr/>
          <p:nvPr/>
        </p:nvCxnSpPr>
        <p:spPr>
          <a:xfrm>
            <a:off x="7916091" y="3014068"/>
            <a:ext cx="3230880" cy="0"/>
          </a:xfrm>
          <a:prstGeom prst="line">
            <a:avLst/>
          </a:prstGeom>
          <a:ln w="952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F8742327-9696-488F-9DDE-C00FF4F47E87}"/>
              </a:ext>
            </a:extLst>
          </p:cNvPr>
          <p:cNvSpPr txBox="1"/>
          <p:nvPr/>
        </p:nvSpPr>
        <p:spPr>
          <a:xfrm>
            <a:off x="7246982" y="4682956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/>
              <a:t>라인 </a:t>
            </a: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0ACA6A9-BE83-4DD7-AB6C-F2CA6DD29E6C}"/>
              </a:ext>
            </a:extLst>
          </p:cNvPr>
          <p:cNvSpPr txBox="1"/>
          <p:nvPr/>
        </p:nvSpPr>
        <p:spPr>
          <a:xfrm>
            <a:off x="7242250" y="3788088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/>
              <a:t>라인 </a:t>
            </a: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6F8AA4E-3B22-4B65-8191-560D675D7145}"/>
              </a:ext>
            </a:extLst>
          </p:cNvPr>
          <p:cNvSpPr txBox="1"/>
          <p:nvPr/>
        </p:nvSpPr>
        <p:spPr>
          <a:xfrm>
            <a:off x="7242250" y="2881951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/>
              <a:t>라인 </a:t>
            </a:r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AEA12222-B68E-40F4-BE00-268A9BB7E04F}"/>
              </a:ext>
            </a:extLst>
          </p:cNvPr>
          <p:cNvSpPr/>
          <p:nvPr/>
        </p:nvSpPr>
        <p:spPr>
          <a:xfrm>
            <a:off x="10181010" y="2889760"/>
            <a:ext cx="965961" cy="25483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E04E42D2-353E-4B62-A1F7-BC5DA5A4B579}"/>
              </a:ext>
            </a:extLst>
          </p:cNvPr>
          <p:cNvSpPr/>
          <p:nvPr/>
        </p:nvSpPr>
        <p:spPr>
          <a:xfrm>
            <a:off x="8269798" y="3788881"/>
            <a:ext cx="965961" cy="25483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D3ADBEF2-AC20-494E-B91F-49575A9A200C}"/>
              </a:ext>
            </a:extLst>
          </p:cNvPr>
          <p:cNvSpPr/>
          <p:nvPr/>
        </p:nvSpPr>
        <p:spPr>
          <a:xfrm>
            <a:off x="9247038" y="4682956"/>
            <a:ext cx="965961" cy="25483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912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성패 판정 및 점수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6CD174-C226-43E1-8087-106F1CE814BA}"/>
              </a:ext>
            </a:extLst>
          </p:cNvPr>
          <p:cNvSpPr txBox="1"/>
          <p:nvPr/>
        </p:nvSpPr>
        <p:spPr>
          <a:xfrm>
            <a:off x="622175" y="869281"/>
            <a:ext cx="1111402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속도는 종단점에 </a:t>
            </a:r>
            <a:r>
              <a:rPr lang="en-US" altLang="ko-KR" sz="1200" dirty="0"/>
              <a:t>x</a:t>
            </a:r>
            <a:r>
              <a:rPr lang="ko-KR" altLang="en-US" sz="1200" dirty="0"/>
              <a:t>번째 라인이 도착한 시점부터 </a:t>
            </a:r>
            <a:r>
              <a:rPr lang="en-US" altLang="ko-KR" sz="1200" dirty="0"/>
              <a:t>x+1</a:t>
            </a:r>
            <a:r>
              <a:rPr lang="ko-KR" altLang="en-US" sz="1200" dirty="0"/>
              <a:t>번째 라인이 도착하기 까지 걸린 시간이며</a:t>
            </a:r>
            <a:r>
              <a:rPr lang="en-US" altLang="ko-KR" sz="1200" dirty="0"/>
              <a:t>, </a:t>
            </a:r>
            <a:r>
              <a:rPr lang="ko-KR" altLang="en-US" sz="1200" dirty="0"/>
              <a:t>최초 </a:t>
            </a:r>
            <a:r>
              <a:rPr lang="en-US" altLang="ko-KR" sz="1200" dirty="0"/>
              <a:t>2.0sec</a:t>
            </a:r>
            <a:r>
              <a:rPr lang="ko-KR" altLang="en-US" sz="1200" dirty="0"/>
              <a:t>에서 매 </a:t>
            </a:r>
            <a:r>
              <a:rPr lang="en-US" altLang="ko-KR" sz="1200" dirty="0"/>
              <a:t>10</a:t>
            </a:r>
            <a:r>
              <a:rPr lang="ko-KR" altLang="en-US" sz="1200" dirty="0"/>
              <a:t>라인이 지날 때마다 </a:t>
            </a:r>
            <a:r>
              <a:rPr lang="en-US" altLang="ko-KR" sz="1200" dirty="0"/>
              <a:t>0.1sec</a:t>
            </a:r>
            <a:r>
              <a:rPr lang="ko-KR" altLang="en-US" sz="1200" dirty="0"/>
              <a:t>씩 빨라진다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장애물 또는 하트의 중앙이 종단점과 일치하는 시점에 사용자의 발위치와 일치하는지 판단하여 충돌 또는 획득을 결정한다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획득한 하트는 즉시 제거되며</a:t>
            </a:r>
            <a:r>
              <a:rPr lang="en-US" altLang="ko-KR" sz="1200" dirty="0"/>
              <a:t>, </a:t>
            </a:r>
            <a:r>
              <a:rPr lang="ko-KR" altLang="en-US" sz="1200" dirty="0"/>
              <a:t>그 외의 오브젝트는 화면 하단으로 밀려나면 제거된다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라이프가 </a:t>
            </a:r>
            <a:r>
              <a:rPr lang="en-US" altLang="ko-KR" sz="1200" dirty="0"/>
              <a:t>0</a:t>
            </a:r>
            <a:r>
              <a:rPr lang="ko-KR" altLang="en-US" sz="1200" dirty="0"/>
              <a:t>이면 게임이 종료되고 결과 화면</a:t>
            </a:r>
            <a:r>
              <a:rPr lang="en-US" altLang="ko-KR" sz="1200" dirty="0"/>
              <a:t>(</a:t>
            </a:r>
            <a:r>
              <a:rPr lang="ko-KR" altLang="en-US" sz="1200" dirty="0"/>
              <a:t>하단 예시 참조</a:t>
            </a:r>
            <a:r>
              <a:rPr lang="en-US" altLang="ko-KR" sz="1200" dirty="0"/>
              <a:t>)</a:t>
            </a:r>
            <a:r>
              <a:rPr lang="ko-KR" altLang="en-US" sz="1200" dirty="0"/>
              <a:t>이 표시된다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highlight>
                  <a:srgbClr val="FF00FF"/>
                </a:highlight>
              </a:rPr>
              <a:t>최종 점수 계산식 </a:t>
            </a:r>
            <a:r>
              <a:rPr lang="en-US" altLang="ko-KR" sz="1200" dirty="0">
                <a:highlight>
                  <a:srgbClr val="FF00FF"/>
                </a:highlight>
              </a:rPr>
              <a:t>= </a:t>
            </a:r>
            <a:r>
              <a:rPr lang="ko-KR" altLang="en-US" sz="1200" dirty="0">
                <a:highlight>
                  <a:srgbClr val="FF00FF"/>
                </a:highlight>
              </a:rPr>
              <a:t>하트 획득 점수 </a:t>
            </a:r>
            <a:r>
              <a:rPr lang="en-US" altLang="ko-KR" sz="1200" dirty="0">
                <a:highlight>
                  <a:srgbClr val="FF00FF"/>
                </a:highlight>
              </a:rPr>
              <a:t>+ (</a:t>
            </a:r>
            <a:r>
              <a:rPr lang="ko-KR" altLang="en-US" sz="1200" dirty="0" err="1">
                <a:highlight>
                  <a:srgbClr val="FF00FF"/>
                </a:highlight>
              </a:rPr>
              <a:t>콤보수</a:t>
            </a:r>
            <a:r>
              <a:rPr lang="ko-KR" altLang="en-US" sz="1200" dirty="0">
                <a:highlight>
                  <a:srgbClr val="FF00FF"/>
                </a:highlight>
              </a:rPr>
              <a:t> </a:t>
            </a:r>
            <a:r>
              <a:rPr lang="en-US" altLang="ko-KR" sz="1200" dirty="0">
                <a:highlight>
                  <a:srgbClr val="FF00FF"/>
                </a:highlight>
              </a:rPr>
              <a:t>x </a:t>
            </a:r>
            <a:r>
              <a:rPr lang="ko-KR" altLang="en-US" sz="1200" dirty="0">
                <a:highlight>
                  <a:srgbClr val="FF00FF"/>
                </a:highlight>
              </a:rPr>
              <a:t>콤보 계수</a:t>
            </a:r>
            <a:r>
              <a:rPr lang="en-US" altLang="ko-KR" sz="1200" dirty="0">
                <a:highlight>
                  <a:srgbClr val="FF00FF"/>
                </a:highlight>
              </a:rPr>
              <a:t>) + (</a:t>
            </a:r>
            <a:r>
              <a:rPr lang="ko-KR" altLang="en-US" sz="1200" dirty="0" err="1">
                <a:highlight>
                  <a:srgbClr val="FF00FF"/>
                </a:highlight>
              </a:rPr>
              <a:t>콤보수</a:t>
            </a:r>
            <a:r>
              <a:rPr lang="ko-KR" altLang="en-US" sz="1200" dirty="0">
                <a:highlight>
                  <a:srgbClr val="FF00FF"/>
                </a:highlight>
              </a:rPr>
              <a:t> </a:t>
            </a:r>
            <a:r>
              <a:rPr lang="en-US" altLang="ko-KR" sz="1200" dirty="0">
                <a:highlight>
                  <a:srgbClr val="FF00FF"/>
                </a:highlight>
              </a:rPr>
              <a:t>x </a:t>
            </a:r>
            <a:r>
              <a:rPr lang="ko-KR" altLang="en-US" sz="1200" dirty="0">
                <a:highlight>
                  <a:srgbClr val="FF00FF"/>
                </a:highlight>
              </a:rPr>
              <a:t>콤보 계수</a:t>
            </a:r>
            <a:r>
              <a:rPr lang="en-US" altLang="ko-KR" sz="1200" dirty="0">
                <a:highlight>
                  <a:srgbClr val="FF00FF"/>
                </a:highlight>
              </a:rPr>
              <a:t>)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콤보는 아래의 경우에 증가한다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하트를 </a:t>
            </a:r>
            <a:r>
              <a:rPr lang="en-US" altLang="ko-KR" sz="1200" dirty="0"/>
              <a:t>1</a:t>
            </a:r>
            <a:r>
              <a:rPr lang="ko-KR" altLang="en-US" sz="1200" dirty="0"/>
              <a:t>개 이상 </a:t>
            </a:r>
            <a:r>
              <a:rPr lang="en-US" altLang="ko-KR" sz="1200" dirty="0"/>
              <a:t>8</a:t>
            </a:r>
            <a:r>
              <a:rPr lang="ko-KR" altLang="en-US" sz="1200" dirty="0"/>
              <a:t>개 이하 획득 했을 때 </a:t>
            </a:r>
            <a:r>
              <a:rPr lang="en-US" altLang="ko-KR" sz="1200" dirty="0"/>
              <a:t>1</a:t>
            </a:r>
            <a:r>
              <a:rPr lang="ko-KR" altLang="en-US" sz="1200" dirty="0"/>
              <a:t>콤보로 기록된다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장애물을 회피했을 때 </a:t>
            </a:r>
            <a:r>
              <a:rPr lang="en-US" altLang="ko-KR" sz="1200" dirty="0"/>
              <a:t>1</a:t>
            </a:r>
            <a:r>
              <a:rPr lang="ko-KR" altLang="en-US" sz="1200" dirty="0"/>
              <a:t>콤보로 기록된다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풍선을 터트린 것은 콤보로 기록하지 않는다</a:t>
            </a:r>
            <a:r>
              <a:rPr lang="en-US" altLang="ko-KR" sz="1200" dirty="0"/>
              <a:t>. </a:t>
            </a:r>
            <a:r>
              <a:rPr lang="ko-KR" altLang="en-US" sz="1200" dirty="0"/>
              <a:t>이동 시간과 이동 거리는 점수에 포함하지 않는다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콜리젼</a:t>
            </a:r>
            <a:r>
              <a:rPr lang="en-US" altLang="ko-KR" sz="1200" dirty="0"/>
              <a:t>(</a:t>
            </a:r>
            <a:r>
              <a:rPr lang="ko-KR" altLang="en-US" sz="1200" dirty="0"/>
              <a:t>장애물</a:t>
            </a:r>
            <a:r>
              <a:rPr lang="en-US" altLang="ko-KR" sz="1200" dirty="0"/>
              <a:t>)</a:t>
            </a:r>
            <a:r>
              <a:rPr lang="ko-KR" altLang="en-US" sz="1200" dirty="0"/>
              <a:t>과 부딪혔을 때 누적 </a:t>
            </a:r>
            <a:r>
              <a:rPr lang="ko-KR" altLang="en-US" sz="1200" dirty="0" err="1"/>
              <a:t>콤보수는</a:t>
            </a:r>
            <a:r>
              <a:rPr lang="ko-KR" altLang="en-US" sz="1200" dirty="0"/>
              <a:t> </a:t>
            </a:r>
            <a:r>
              <a:rPr lang="en-US" altLang="ko-KR" sz="1200" dirty="0"/>
              <a:t>0</a:t>
            </a:r>
            <a:r>
              <a:rPr lang="ko-KR" altLang="en-US" sz="1200" dirty="0" err="1"/>
              <a:t>이되며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콤보수가</a:t>
            </a:r>
            <a:r>
              <a:rPr lang="ko-KR" altLang="en-US" sz="1200" dirty="0"/>
              <a:t> </a:t>
            </a:r>
            <a:r>
              <a:rPr lang="en-US" altLang="ko-KR" sz="1200" dirty="0"/>
              <a:t>0</a:t>
            </a:r>
            <a:r>
              <a:rPr lang="ko-KR" altLang="en-US" sz="1200" dirty="0"/>
              <a:t>이 </a:t>
            </a:r>
            <a:r>
              <a:rPr lang="ko-KR" altLang="en-US" sz="1200" dirty="0" err="1"/>
              <a:t>되기전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콤보수를</a:t>
            </a:r>
            <a:r>
              <a:rPr lang="ko-KR" altLang="en-US" sz="1200" dirty="0"/>
              <a:t> 가지고 점수를 기록한다</a:t>
            </a:r>
            <a:r>
              <a:rPr lang="en-US" altLang="ko-KR" sz="1200" dirty="0"/>
              <a:t>. </a:t>
            </a:r>
            <a:r>
              <a:rPr lang="ko-KR" altLang="en-US" sz="1200" dirty="0"/>
              <a:t>점수는 소수점 첫째 자리까지 기록한다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D270A7-A514-4729-BF43-44F2662EE1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61" y="3798272"/>
            <a:ext cx="5037063" cy="2833348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DCDAB6-7C78-4390-81D5-9D53C23C4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917037"/>
              </p:ext>
            </p:extLst>
          </p:nvPr>
        </p:nvGraphicFramePr>
        <p:xfrm>
          <a:off x="7646244" y="3798272"/>
          <a:ext cx="2873551" cy="28333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16998">
                  <a:extLst>
                    <a:ext uri="{9D8B030D-6E8A-4147-A177-3AD203B41FA5}">
                      <a16:colId xmlns:a16="http://schemas.microsoft.com/office/drawing/2014/main" val="2609718321"/>
                    </a:ext>
                  </a:extLst>
                </a:gridCol>
                <a:gridCol w="908179">
                  <a:extLst>
                    <a:ext uri="{9D8B030D-6E8A-4147-A177-3AD203B41FA5}">
                      <a16:colId xmlns:a16="http://schemas.microsoft.com/office/drawing/2014/main" val="1806240342"/>
                    </a:ext>
                  </a:extLst>
                </a:gridCol>
                <a:gridCol w="1148374">
                  <a:extLst>
                    <a:ext uri="{9D8B030D-6E8A-4147-A177-3AD203B41FA5}">
                      <a16:colId xmlns:a16="http://schemas.microsoft.com/office/drawing/2014/main" val="1093096958"/>
                    </a:ext>
                  </a:extLst>
                </a:gridCol>
              </a:tblGrid>
              <a:tr h="331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콤보수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콤보 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예시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43679"/>
                  </a:ext>
                </a:extLst>
              </a:tr>
              <a:tr h="294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1~10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5x1 =5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209726"/>
                  </a:ext>
                </a:extLst>
              </a:tr>
              <a:tr h="2943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11~20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12x1.1 =13.2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776374"/>
                  </a:ext>
                </a:extLst>
              </a:tr>
              <a:tr h="294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21~30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30x1.2 = 36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619967"/>
                  </a:ext>
                </a:extLst>
              </a:tr>
              <a:tr h="4415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highlight>
                            <a:srgbClr val="00FFFF"/>
                          </a:highlight>
                        </a:rPr>
                        <a:t>31~40</a:t>
                      </a:r>
                      <a:endParaRPr lang="ko-KR" altLang="en-US" sz="1000" dirty="0">
                        <a:highlight>
                          <a:srgbClr val="00FFFF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40x1.3= 52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6667099"/>
                  </a:ext>
                </a:extLst>
              </a:tr>
              <a:tr h="2943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41~50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50x1.4= 70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889160"/>
                  </a:ext>
                </a:extLst>
              </a:tr>
              <a:tr h="4415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51~60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1.5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60x1.5= 90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181478"/>
                  </a:ext>
                </a:extLst>
              </a:tr>
              <a:tr h="4415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61~70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1.6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70x1.6= 112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846159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FEA0458-EB8B-407F-944C-6DC944A2C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014" y="6208286"/>
            <a:ext cx="454229" cy="33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89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29866</TotalTime>
  <Words>2188</Words>
  <Application>Microsoft Office PowerPoint</Application>
  <PresentationFormat>와이드스크린</PresentationFormat>
  <Paragraphs>507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맑은 고딕</vt:lpstr>
      <vt:lpstr>휴먼엑스포</vt:lpstr>
      <vt:lpstr>Arial</vt:lpstr>
      <vt:lpstr>Arial Black</vt:lpstr>
      <vt:lpstr>Arial Rounded MT Bold</vt:lpstr>
      <vt:lpstr>Bodoni MT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사용자</dc:creator>
  <cp:lastModifiedBy>이 슬이</cp:lastModifiedBy>
  <cp:revision>959</cp:revision>
  <cp:lastPrinted>2018-12-27T04:49:56Z</cp:lastPrinted>
  <dcterms:created xsi:type="dcterms:W3CDTF">2018-06-14T06:54:43Z</dcterms:created>
  <dcterms:modified xsi:type="dcterms:W3CDTF">2021-01-13T07:27:40Z</dcterms:modified>
</cp:coreProperties>
</file>